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7" r:id="rId2"/>
    <p:sldId id="268" r:id="rId3"/>
    <p:sldId id="260" r:id="rId4"/>
    <p:sldId id="264" r:id="rId5"/>
    <p:sldId id="269" r:id="rId6"/>
    <p:sldId id="270" r:id="rId7"/>
    <p:sldId id="271" r:id="rId8"/>
    <p:sldId id="263" r:id="rId9"/>
    <p:sldId id="272" r:id="rId10"/>
    <p:sldId id="259" r:id="rId11"/>
    <p:sldId id="274" r:id="rId12"/>
    <p:sldId id="276" r:id="rId13"/>
    <p:sldId id="277" r:id="rId14"/>
    <p:sldId id="279" r:id="rId15"/>
    <p:sldId id="278" r:id="rId16"/>
    <p:sldId id="283" r:id="rId17"/>
    <p:sldId id="261" r:id="rId18"/>
    <p:sldId id="282" r:id="rId19"/>
    <p:sldId id="284" r:id="rId20"/>
    <p:sldId id="285" r:id="rId21"/>
    <p:sldId id="286" r:id="rId22"/>
    <p:sldId id="287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00FF00"/>
    <a:srgbClr val="004080"/>
    <a:srgbClr val="F2FFDF"/>
    <a:srgbClr val="DAE4B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3" autoAdjust="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92767-031E-E14E-A1F2-531D8913B11C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12B2E-0759-2C48-9B94-D138D9EDD2B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D47DB-BC13-45A8-8035-0CFC5CAAAB7F}" type="datetimeFigureOut">
              <a:rPr lang="en-GB"/>
              <a:pPr>
                <a:defRPr/>
              </a:pPr>
              <a:t>13/10/2014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B1B7DE-6CBC-4ADA-A3A3-6B15F57FBB6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1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48EA-FABF-DD42-8296-72D56064EF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/>
              <a:t>NB. Emissions per head</a:t>
            </a:r>
            <a:endParaRPr lang="en-US" dirty="0"/>
          </a:p>
          <a:p>
            <a:pPr lvl="1" eaLnBrk="1" hangingPunct="1"/>
            <a:r>
              <a:rPr lang="en-US" dirty="0"/>
              <a:t>USA = 2+ x EU, </a:t>
            </a:r>
            <a:r>
              <a:rPr lang="en-US" dirty="0" smtClean="0"/>
              <a:t>China</a:t>
            </a:r>
            <a:r>
              <a:rPr lang="en-US" dirty="0"/>
              <a:t>, </a:t>
            </a:r>
            <a:r>
              <a:rPr lang="en-US" dirty="0" smtClean="0"/>
              <a:t>10 </a:t>
            </a:r>
            <a:r>
              <a:rPr lang="en-US" dirty="0"/>
              <a:t>x India (China </a:t>
            </a:r>
            <a:r>
              <a:rPr lang="en-US" dirty="0" smtClean="0"/>
              <a:t>4x </a:t>
            </a:r>
            <a:r>
              <a:rPr lang="en-US" dirty="0"/>
              <a:t>India</a:t>
            </a:r>
            <a:r>
              <a:rPr lang="en-US" dirty="0" smtClean="0"/>
              <a:t>)</a:t>
            </a:r>
          </a:p>
          <a:p>
            <a:pPr lvl="1" eaLnBrk="1" hangingPunct="1"/>
            <a:endParaRPr lang="en-GB" dirty="0"/>
          </a:p>
          <a:p>
            <a:pPr eaLnBrk="1" hangingPunct="1"/>
            <a:r>
              <a:rPr lang="en-GB" dirty="0"/>
              <a:t>INTENSITY = </a:t>
            </a:r>
            <a:r>
              <a:rPr lang="en-GB" dirty="0" smtClean="0"/>
              <a:t>tCO2e</a:t>
            </a:r>
            <a:r>
              <a:rPr lang="en-GB" dirty="0"/>
              <a:t>/ million$ GDP </a:t>
            </a:r>
            <a:r>
              <a:rPr lang="en-GB" dirty="0" smtClean="0"/>
              <a:t>2011</a:t>
            </a:r>
            <a:r>
              <a:rPr lang="en-GB" baseline="0" dirty="0" smtClean="0"/>
              <a:t> </a:t>
            </a:r>
            <a:r>
              <a:rPr lang="en-GB" dirty="0" smtClean="0"/>
              <a:t>(</a:t>
            </a:r>
            <a:r>
              <a:rPr lang="en-GB" dirty="0"/>
              <a:t>int’l $ PPP)= proxy for mitigation potential </a:t>
            </a:r>
            <a:r>
              <a:rPr lang="en-GB" i="1" dirty="0"/>
              <a:t>in similar national circumstances</a:t>
            </a: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302500" y="8793653"/>
            <a:ext cx="85713" cy="170107"/>
          </a:xfrm>
          <a:ln/>
        </p:spPr>
        <p:txBody>
          <a:bodyPr/>
          <a:lstStyle/>
          <a:p>
            <a:fld id="{9BD7037D-DA4E-4CD3-9F60-1AFA37799DDD}" type="slidenum">
              <a:rPr lang="en-US">
                <a:solidFill>
                  <a:srgbClr val="1F497D"/>
                </a:solidFill>
              </a:rPr>
              <a:pPr/>
              <a:t>18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63522" name="pg num"/>
          <p:cNvSpPr txBox="1">
            <a:spLocks noGrp="1" noChangeArrowheads="1"/>
          </p:cNvSpPr>
          <p:nvPr/>
        </p:nvSpPr>
        <p:spPr bwMode="auto">
          <a:xfrm>
            <a:off x="3396941" y="8894862"/>
            <a:ext cx="641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027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650" indent="-290513" defTabSz="93027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0463" indent="-231775" defTabSz="93027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7188" indent="-233363" defTabSz="93027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738" indent="-233363" defTabSz="93027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47938" indent="-233363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05138" indent="-233363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62338" indent="-233363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19538" indent="-233363" defTabSz="930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2F5A0AB9-214E-43AB-93AF-8673D0BECCCE}" type="slidenum">
              <a:rPr lang="en-US" sz="1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ctr"/>
              <a:t>18</a:t>
            </a:fld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35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946" y="685508"/>
            <a:ext cx="5013711" cy="3430461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35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4224" y="4420813"/>
            <a:ext cx="5009555" cy="22680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21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“Global Commission on the Economy and Climate”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5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IPCC 2013</a:t>
            </a:r>
          </a:p>
          <a:p>
            <a:pPr eaLnBrk="1" hangingPunct="1"/>
            <a:r>
              <a:rPr lang="en-US" dirty="0" smtClean="0"/>
              <a:t>CO2 concentrations highest 850,000,</a:t>
            </a:r>
            <a:r>
              <a:rPr lang="en-US" baseline="0" dirty="0" smtClean="0"/>
              <a:t> +40% since pre-industrial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cehold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NB.</a:t>
            </a:r>
            <a:r>
              <a:rPr lang="en-US" baseline="0" dirty="0" smtClean="0"/>
              <a:t> “Generally” – food +/- up to 1°C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0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data since 1861-1880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5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H"/>
              <a:t>Courtesy of WRI, CAIT.</a:t>
            </a:r>
          </a:p>
          <a:p>
            <a:pPr eaLnBrk="1" hangingPunct="1"/>
            <a:r>
              <a:rPr lang="fr-CH" b="1"/>
              <a:t>A comment on inclusiveness</a:t>
            </a:r>
            <a:r>
              <a:rPr lang="fr-CH"/>
              <a:t>: demographic, economic and ecological footprints – overlying differentiated responsibilities and capacities to respond, in particular per capita measures.</a:t>
            </a:r>
          </a:p>
          <a:p>
            <a:pPr eaLnBrk="1" hangingPunct="1"/>
            <a:r>
              <a:rPr lang="fr-CH"/>
              <a:t>Countries in each circle represent 80% of global total (GDP 90%).</a:t>
            </a:r>
          </a:p>
          <a:p>
            <a:pPr eaLnBrk="1" hangingPunct="1"/>
            <a:r>
              <a:rPr lang="fr-CH"/>
              <a:t>Total 36 countries. EU27 + 11 in central overlap – must be core of meaningful deal (POP 64%, GHG 73%, GDP 79%)</a:t>
            </a:r>
          </a:p>
          <a:p>
            <a:pPr eaLnBrk="1" hangingPunct="1"/>
            <a:r>
              <a:rPr lang="fr-CH"/>
              <a:t>G.8+5 convenient approximation but not enough. Not even MEF.</a:t>
            </a:r>
          </a:p>
          <a:p>
            <a:pPr eaLnBrk="1" hangingPunct="1"/>
            <a:endParaRPr lang="fr-CH" b="1"/>
          </a:p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206D41-B6AD-4DEF-A699-3B8FD193B0FC}" type="slidenum">
              <a:rPr lang="en-US"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pitchFamily="-72" charset="0"/>
              <a:ea typeface="MS PGothic" charset="0"/>
              <a:cs typeface="MS PGothic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-72" charset="0"/>
              </a:rPr>
              <a:t>3rd lowest since 1979.  (Lowest was Sept 2007)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-72" charset="0"/>
              </a:rPr>
              <a:t>http://nsidc.org/news/press/20121002_MinimumPR.html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-7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1B7DE-6CBC-4ADA-A3A3-6B15F57FBB6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E66EF-4332-B14B-89B7-06159C126037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75D2-D351-AE4D-9EA6-44B6729D358B}" type="datetime1">
              <a:rPr lang="en-US" smtClean="0"/>
              <a:t>10/13/2014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4B52C-A1AF-46C6-9C42-9C36BB369A0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3170-8752-4046-9943-069132837C94}" type="datetime1">
              <a:rPr lang="en-US" smtClean="0"/>
              <a:t>10/13/2014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45FA-8A2B-4388-AC9A-59936116228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7DC37-DD48-6246-91A6-74659B986CB6}" type="datetime1">
              <a:rPr lang="en-US" smtClean="0"/>
              <a:t>10/13/2014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2772-F300-4C89-870F-F246EAE103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92D7-2690-584D-ACAC-A294CD6D8203}" type="datetime1">
              <a:rPr lang="en-US" smtClean="0"/>
              <a:t>10/13/2014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C324-8E39-4C83-8864-4F8DE92BCFC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6C760-621E-B441-8B84-FFDA04079DE9}" type="datetime1">
              <a:rPr lang="en-US" smtClean="0"/>
              <a:t>10/13/2014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3CF5-56D7-4A4E-BDE7-B3736004130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F0C14-3FED-104D-816A-DCAAE4CF12DE}" type="datetime1">
              <a:rPr lang="en-US" smtClean="0"/>
              <a:t>10/13/2014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0771-490C-40BE-A409-E14C9637A7A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B976-727E-2144-BBFC-5D6D43CF3F05}" type="datetime1">
              <a:rPr lang="en-US" smtClean="0"/>
              <a:t>10/13/2014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4E2A3-D2A7-4D7E-84FA-3194F55F371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662A2-BC0E-A245-BBE1-3D896E2CA1A9}" type="datetime1">
              <a:rPr lang="en-US" smtClean="0"/>
              <a:t>10/13/2014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BF3F-0E26-46B8-9DCD-D0BD5FFA42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11D3-DB67-194A-96A8-63CDB36A1F3F}" type="datetime1">
              <a:rPr lang="en-US" smtClean="0"/>
              <a:t>10/13/2014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7775-7EC2-4CEE-B7E3-A0BD92A32D5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9DC1-AA5B-0A46-9E1F-E3C0F982F33E}" type="datetime1">
              <a:rPr lang="en-US" smtClean="0"/>
              <a:t>10/13/2014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8B51-F342-4C86-8D4B-B2CFBF6F3B0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3318-4952-E547-A222-223C9AC01970}" type="datetime1">
              <a:rPr lang="en-US" smtClean="0"/>
              <a:t>10/13/2014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D2BA-1449-4F72-8E0B-A0421307F70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A3C0A6-71A4-9D4F-95E4-945ADAA2093C}" type="datetime1">
              <a:rPr lang="en-US" smtClean="0"/>
              <a:t>10/13/2014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D4B59B-92F5-4DDB-B922-2B3E4C88433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news/images/2012_1001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116.xml"/><Relationship Id="rId299" Type="http://schemas.openxmlformats.org/officeDocument/2006/relationships/tags" Target="../tags/tag298.xml"/><Relationship Id="rId303" Type="http://schemas.openxmlformats.org/officeDocument/2006/relationships/tags" Target="../tags/tag302.xml"/><Relationship Id="rId21" Type="http://schemas.openxmlformats.org/officeDocument/2006/relationships/tags" Target="../tags/tag20.xml"/><Relationship Id="rId42" Type="http://schemas.openxmlformats.org/officeDocument/2006/relationships/tags" Target="../tags/tag41.xml"/><Relationship Id="rId63" Type="http://schemas.openxmlformats.org/officeDocument/2006/relationships/tags" Target="../tags/tag62.xml"/><Relationship Id="rId84" Type="http://schemas.openxmlformats.org/officeDocument/2006/relationships/tags" Target="../tags/tag83.xml"/><Relationship Id="rId138" Type="http://schemas.openxmlformats.org/officeDocument/2006/relationships/tags" Target="../tags/tag137.xml"/><Relationship Id="rId159" Type="http://schemas.openxmlformats.org/officeDocument/2006/relationships/tags" Target="../tags/tag158.xml"/><Relationship Id="rId170" Type="http://schemas.openxmlformats.org/officeDocument/2006/relationships/tags" Target="../tags/tag169.xml"/><Relationship Id="rId191" Type="http://schemas.openxmlformats.org/officeDocument/2006/relationships/tags" Target="../tags/tag190.xml"/><Relationship Id="rId205" Type="http://schemas.openxmlformats.org/officeDocument/2006/relationships/tags" Target="../tags/tag204.xml"/><Relationship Id="rId226" Type="http://schemas.openxmlformats.org/officeDocument/2006/relationships/tags" Target="../tags/tag225.xml"/><Relationship Id="rId247" Type="http://schemas.openxmlformats.org/officeDocument/2006/relationships/tags" Target="../tags/tag246.xml"/><Relationship Id="rId107" Type="http://schemas.openxmlformats.org/officeDocument/2006/relationships/tags" Target="../tags/tag106.xml"/><Relationship Id="rId268" Type="http://schemas.openxmlformats.org/officeDocument/2006/relationships/tags" Target="../tags/tag267.xml"/><Relationship Id="rId289" Type="http://schemas.openxmlformats.org/officeDocument/2006/relationships/tags" Target="../tags/tag288.xml"/><Relationship Id="rId11" Type="http://schemas.openxmlformats.org/officeDocument/2006/relationships/tags" Target="../tags/tag10.xml"/><Relationship Id="rId32" Type="http://schemas.openxmlformats.org/officeDocument/2006/relationships/tags" Target="../tags/tag31.xml"/><Relationship Id="rId53" Type="http://schemas.openxmlformats.org/officeDocument/2006/relationships/tags" Target="../tags/tag52.xml"/><Relationship Id="rId74" Type="http://schemas.openxmlformats.org/officeDocument/2006/relationships/tags" Target="../tags/tag73.xml"/><Relationship Id="rId128" Type="http://schemas.openxmlformats.org/officeDocument/2006/relationships/tags" Target="../tags/tag127.xml"/><Relationship Id="rId149" Type="http://schemas.openxmlformats.org/officeDocument/2006/relationships/tags" Target="../tags/tag148.xml"/><Relationship Id="rId5" Type="http://schemas.openxmlformats.org/officeDocument/2006/relationships/tags" Target="../tags/tag4.xml"/><Relationship Id="rId95" Type="http://schemas.openxmlformats.org/officeDocument/2006/relationships/tags" Target="../tags/tag94.xml"/><Relationship Id="rId160" Type="http://schemas.openxmlformats.org/officeDocument/2006/relationships/tags" Target="../tags/tag159.xml"/><Relationship Id="rId181" Type="http://schemas.openxmlformats.org/officeDocument/2006/relationships/tags" Target="../tags/tag180.xml"/><Relationship Id="rId216" Type="http://schemas.openxmlformats.org/officeDocument/2006/relationships/tags" Target="../tags/tag215.xml"/><Relationship Id="rId237" Type="http://schemas.openxmlformats.org/officeDocument/2006/relationships/tags" Target="../tags/tag236.xml"/><Relationship Id="rId258" Type="http://schemas.openxmlformats.org/officeDocument/2006/relationships/tags" Target="../tags/tag257.xml"/><Relationship Id="rId279" Type="http://schemas.openxmlformats.org/officeDocument/2006/relationships/tags" Target="../tags/tag278.xml"/><Relationship Id="rId22" Type="http://schemas.openxmlformats.org/officeDocument/2006/relationships/tags" Target="../tags/tag21.xml"/><Relationship Id="rId43" Type="http://schemas.openxmlformats.org/officeDocument/2006/relationships/tags" Target="../tags/tag42.xml"/><Relationship Id="rId64" Type="http://schemas.openxmlformats.org/officeDocument/2006/relationships/tags" Target="../tags/tag63.xml"/><Relationship Id="rId118" Type="http://schemas.openxmlformats.org/officeDocument/2006/relationships/tags" Target="../tags/tag117.xml"/><Relationship Id="rId139" Type="http://schemas.openxmlformats.org/officeDocument/2006/relationships/tags" Target="../tags/tag138.xml"/><Relationship Id="rId290" Type="http://schemas.openxmlformats.org/officeDocument/2006/relationships/tags" Target="../tags/tag289.xml"/><Relationship Id="rId304" Type="http://schemas.openxmlformats.org/officeDocument/2006/relationships/tags" Target="../tags/tag303.xml"/><Relationship Id="rId85" Type="http://schemas.openxmlformats.org/officeDocument/2006/relationships/tags" Target="../tags/tag84.xml"/><Relationship Id="rId150" Type="http://schemas.openxmlformats.org/officeDocument/2006/relationships/tags" Target="../tags/tag149.xml"/><Relationship Id="rId171" Type="http://schemas.openxmlformats.org/officeDocument/2006/relationships/tags" Target="../tags/tag170.xml"/><Relationship Id="rId192" Type="http://schemas.openxmlformats.org/officeDocument/2006/relationships/tags" Target="../tags/tag191.xml"/><Relationship Id="rId206" Type="http://schemas.openxmlformats.org/officeDocument/2006/relationships/tags" Target="../tags/tag205.xml"/><Relationship Id="rId227" Type="http://schemas.openxmlformats.org/officeDocument/2006/relationships/tags" Target="../tags/tag226.xml"/><Relationship Id="rId248" Type="http://schemas.openxmlformats.org/officeDocument/2006/relationships/tags" Target="../tags/tag247.xml"/><Relationship Id="rId269" Type="http://schemas.openxmlformats.org/officeDocument/2006/relationships/tags" Target="../tags/tag268.xml"/><Relationship Id="rId12" Type="http://schemas.openxmlformats.org/officeDocument/2006/relationships/tags" Target="../tags/tag11.xml"/><Relationship Id="rId33" Type="http://schemas.openxmlformats.org/officeDocument/2006/relationships/tags" Target="../tags/tag32.xml"/><Relationship Id="rId108" Type="http://schemas.openxmlformats.org/officeDocument/2006/relationships/tags" Target="../tags/tag107.xml"/><Relationship Id="rId129" Type="http://schemas.openxmlformats.org/officeDocument/2006/relationships/tags" Target="../tags/tag128.xml"/><Relationship Id="rId280" Type="http://schemas.openxmlformats.org/officeDocument/2006/relationships/tags" Target="../tags/tag279.xml"/><Relationship Id="rId54" Type="http://schemas.openxmlformats.org/officeDocument/2006/relationships/tags" Target="../tags/tag53.xml"/><Relationship Id="rId75" Type="http://schemas.openxmlformats.org/officeDocument/2006/relationships/tags" Target="../tags/tag74.xml"/><Relationship Id="rId96" Type="http://schemas.openxmlformats.org/officeDocument/2006/relationships/tags" Target="../tags/tag95.xml"/><Relationship Id="rId140" Type="http://schemas.openxmlformats.org/officeDocument/2006/relationships/tags" Target="../tags/tag139.xml"/><Relationship Id="rId161" Type="http://schemas.openxmlformats.org/officeDocument/2006/relationships/tags" Target="../tags/tag160.xml"/><Relationship Id="rId182" Type="http://schemas.openxmlformats.org/officeDocument/2006/relationships/tags" Target="../tags/tag181.xml"/><Relationship Id="rId217" Type="http://schemas.openxmlformats.org/officeDocument/2006/relationships/tags" Target="../tags/tag216.xml"/><Relationship Id="rId6" Type="http://schemas.openxmlformats.org/officeDocument/2006/relationships/tags" Target="../tags/tag5.xml"/><Relationship Id="rId238" Type="http://schemas.openxmlformats.org/officeDocument/2006/relationships/tags" Target="../tags/tag237.xml"/><Relationship Id="rId259" Type="http://schemas.openxmlformats.org/officeDocument/2006/relationships/tags" Target="../tags/tag258.xml"/><Relationship Id="rId23" Type="http://schemas.openxmlformats.org/officeDocument/2006/relationships/tags" Target="../tags/tag22.xml"/><Relationship Id="rId119" Type="http://schemas.openxmlformats.org/officeDocument/2006/relationships/tags" Target="../tags/tag118.xml"/><Relationship Id="rId270" Type="http://schemas.openxmlformats.org/officeDocument/2006/relationships/tags" Target="../tags/tag269.xml"/><Relationship Id="rId291" Type="http://schemas.openxmlformats.org/officeDocument/2006/relationships/tags" Target="../tags/tag290.xml"/><Relationship Id="rId305" Type="http://schemas.openxmlformats.org/officeDocument/2006/relationships/tags" Target="../tags/tag304.xml"/><Relationship Id="rId44" Type="http://schemas.openxmlformats.org/officeDocument/2006/relationships/tags" Target="../tags/tag43.xml"/><Relationship Id="rId65" Type="http://schemas.openxmlformats.org/officeDocument/2006/relationships/tags" Target="../tags/tag64.xml"/><Relationship Id="rId86" Type="http://schemas.openxmlformats.org/officeDocument/2006/relationships/tags" Target="../tags/tag85.xml"/><Relationship Id="rId130" Type="http://schemas.openxmlformats.org/officeDocument/2006/relationships/tags" Target="../tags/tag129.xml"/><Relationship Id="rId151" Type="http://schemas.openxmlformats.org/officeDocument/2006/relationships/tags" Target="../tags/tag150.xml"/><Relationship Id="rId172" Type="http://schemas.openxmlformats.org/officeDocument/2006/relationships/tags" Target="../tags/tag171.xml"/><Relationship Id="rId193" Type="http://schemas.openxmlformats.org/officeDocument/2006/relationships/tags" Target="../tags/tag192.xml"/><Relationship Id="rId207" Type="http://schemas.openxmlformats.org/officeDocument/2006/relationships/tags" Target="../tags/tag206.xml"/><Relationship Id="rId228" Type="http://schemas.openxmlformats.org/officeDocument/2006/relationships/tags" Target="../tags/tag227.xml"/><Relationship Id="rId249" Type="http://schemas.openxmlformats.org/officeDocument/2006/relationships/tags" Target="../tags/tag248.xml"/><Relationship Id="rId13" Type="http://schemas.openxmlformats.org/officeDocument/2006/relationships/tags" Target="../tags/tag12.xml"/><Relationship Id="rId109" Type="http://schemas.openxmlformats.org/officeDocument/2006/relationships/tags" Target="../tags/tag108.xml"/><Relationship Id="rId260" Type="http://schemas.openxmlformats.org/officeDocument/2006/relationships/tags" Target="../tags/tag259.xml"/><Relationship Id="rId281" Type="http://schemas.openxmlformats.org/officeDocument/2006/relationships/tags" Target="../tags/tag280.xml"/><Relationship Id="rId34" Type="http://schemas.openxmlformats.org/officeDocument/2006/relationships/tags" Target="../tags/tag33.xml"/><Relationship Id="rId55" Type="http://schemas.openxmlformats.org/officeDocument/2006/relationships/tags" Target="../tags/tag54.xml"/><Relationship Id="rId76" Type="http://schemas.openxmlformats.org/officeDocument/2006/relationships/tags" Target="../tags/tag75.xml"/><Relationship Id="rId97" Type="http://schemas.openxmlformats.org/officeDocument/2006/relationships/tags" Target="../tags/tag96.xml"/><Relationship Id="rId120" Type="http://schemas.openxmlformats.org/officeDocument/2006/relationships/tags" Target="../tags/tag119.xml"/><Relationship Id="rId141" Type="http://schemas.openxmlformats.org/officeDocument/2006/relationships/tags" Target="../tags/tag140.xml"/><Relationship Id="rId7" Type="http://schemas.openxmlformats.org/officeDocument/2006/relationships/tags" Target="../tags/tag6.xml"/><Relationship Id="rId162" Type="http://schemas.openxmlformats.org/officeDocument/2006/relationships/tags" Target="../tags/tag161.xml"/><Relationship Id="rId183" Type="http://schemas.openxmlformats.org/officeDocument/2006/relationships/tags" Target="../tags/tag182.xml"/><Relationship Id="rId218" Type="http://schemas.openxmlformats.org/officeDocument/2006/relationships/tags" Target="../tags/tag217.xml"/><Relationship Id="rId239" Type="http://schemas.openxmlformats.org/officeDocument/2006/relationships/tags" Target="../tags/tag238.xml"/><Relationship Id="rId250" Type="http://schemas.openxmlformats.org/officeDocument/2006/relationships/tags" Target="../tags/tag249.xml"/><Relationship Id="rId271" Type="http://schemas.openxmlformats.org/officeDocument/2006/relationships/tags" Target="../tags/tag270.xml"/><Relationship Id="rId292" Type="http://schemas.openxmlformats.org/officeDocument/2006/relationships/tags" Target="../tags/tag291.xml"/><Relationship Id="rId306" Type="http://schemas.openxmlformats.org/officeDocument/2006/relationships/tags" Target="../tags/tag305.xml"/><Relationship Id="rId24" Type="http://schemas.openxmlformats.org/officeDocument/2006/relationships/tags" Target="../tags/tag23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66" Type="http://schemas.openxmlformats.org/officeDocument/2006/relationships/tags" Target="../tags/tag65.xml"/><Relationship Id="rId87" Type="http://schemas.openxmlformats.org/officeDocument/2006/relationships/tags" Target="../tags/tag86.xml"/><Relationship Id="rId110" Type="http://schemas.openxmlformats.org/officeDocument/2006/relationships/tags" Target="../tags/tag109.xml"/><Relationship Id="rId115" Type="http://schemas.openxmlformats.org/officeDocument/2006/relationships/tags" Target="../tags/tag114.xml"/><Relationship Id="rId131" Type="http://schemas.openxmlformats.org/officeDocument/2006/relationships/tags" Target="../tags/tag130.xml"/><Relationship Id="rId136" Type="http://schemas.openxmlformats.org/officeDocument/2006/relationships/tags" Target="../tags/tag135.xml"/><Relationship Id="rId157" Type="http://schemas.openxmlformats.org/officeDocument/2006/relationships/tags" Target="../tags/tag156.xml"/><Relationship Id="rId178" Type="http://schemas.openxmlformats.org/officeDocument/2006/relationships/tags" Target="../tags/tag177.xml"/><Relationship Id="rId301" Type="http://schemas.openxmlformats.org/officeDocument/2006/relationships/tags" Target="../tags/tag300.xml"/><Relationship Id="rId61" Type="http://schemas.openxmlformats.org/officeDocument/2006/relationships/tags" Target="../tags/tag60.xml"/><Relationship Id="rId82" Type="http://schemas.openxmlformats.org/officeDocument/2006/relationships/tags" Target="../tags/tag81.xml"/><Relationship Id="rId152" Type="http://schemas.openxmlformats.org/officeDocument/2006/relationships/tags" Target="../tags/tag151.xml"/><Relationship Id="rId173" Type="http://schemas.openxmlformats.org/officeDocument/2006/relationships/tags" Target="../tags/tag172.xml"/><Relationship Id="rId194" Type="http://schemas.openxmlformats.org/officeDocument/2006/relationships/tags" Target="../tags/tag193.xml"/><Relationship Id="rId199" Type="http://schemas.openxmlformats.org/officeDocument/2006/relationships/tags" Target="../tags/tag198.xml"/><Relationship Id="rId203" Type="http://schemas.openxmlformats.org/officeDocument/2006/relationships/tags" Target="../tags/tag202.xml"/><Relationship Id="rId208" Type="http://schemas.openxmlformats.org/officeDocument/2006/relationships/tags" Target="../tags/tag207.xml"/><Relationship Id="rId229" Type="http://schemas.openxmlformats.org/officeDocument/2006/relationships/tags" Target="../tags/tag228.xml"/><Relationship Id="rId19" Type="http://schemas.openxmlformats.org/officeDocument/2006/relationships/tags" Target="../tags/tag18.xml"/><Relationship Id="rId224" Type="http://schemas.openxmlformats.org/officeDocument/2006/relationships/tags" Target="../tags/tag223.xml"/><Relationship Id="rId240" Type="http://schemas.openxmlformats.org/officeDocument/2006/relationships/tags" Target="../tags/tag239.xml"/><Relationship Id="rId245" Type="http://schemas.openxmlformats.org/officeDocument/2006/relationships/tags" Target="../tags/tag244.xml"/><Relationship Id="rId261" Type="http://schemas.openxmlformats.org/officeDocument/2006/relationships/tags" Target="../tags/tag260.xml"/><Relationship Id="rId266" Type="http://schemas.openxmlformats.org/officeDocument/2006/relationships/tags" Target="../tags/tag265.xml"/><Relationship Id="rId287" Type="http://schemas.openxmlformats.org/officeDocument/2006/relationships/tags" Target="../tags/tag286.xml"/><Relationship Id="rId14" Type="http://schemas.openxmlformats.org/officeDocument/2006/relationships/tags" Target="../tags/tag13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56" Type="http://schemas.openxmlformats.org/officeDocument/2006/relationships/tags" Target="../tags/tag55.xml"/><Relationship Id="rId77" Type="http://schemas.openxmlformats.org/officeDocument/2006/relationships/tags" Target="../tags/tag76.xml"/><Relationship Id="rId100" Type="http://schemas.openxmlformats.org/officeDocument/2006/relationships/tags" Target="../tags/tag99.xml"/><Relationship Id="rId105" Type="http://schemas.openxmlformats.org/officeDocument/2006/relationships/tags" Target="../tags/tag104.xml"/><Relationship Id="rId126" Type="http://schemas.openxmlformats.org/officeDocument/2006/relationships/tags" Target="../tags/tag125.xml"/><Relationship Id="rId147" Type="http://schemas.openxmlformats.org/officeDocument/2006/relationships/tags" Target="../tags/tag146.xml"/><Relationship Id="rId168" Type="http://schemas.openxmlformats.org/officeDocument/2006/relationships/tags" Target="../tags/tag167.xml"/><Relationship Id="rId282" Type="http://schemas.openxmlformats.org/officeDocument/2006/relationships/tags" Target="../tags/tag281.xml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93" Type="http://schemas.openxmlformats.org/officeDocument/2006/relationships/tags" Target="../tags/tag92.xml"/><Relationship Id="rId98" Type="http://schemas.openxmlformats.org/officeDocument/2006/relationships/tags" Target="../tags/tag97.xml"/><Relationship Id="rId121" Type="http://schemas.openxmlformats.org/officeDocument/2006/relationships/tags" Target="../tags/tag120.xml"/><Relationship Id="rId142" Type="http://schemas.openxmlformats.org/officeDocument/2006/relationships/tags" Target="../tags/tag141.xml"/><Relationship Id="rId163" Type="http://schemas.openxmlformats.org/officeDocument/2006/relationships/tags" Target="../tags/tag162.xml"/><Relationship Id="rId184" Type="http://schemas.openxmlformats.org/officeDocument/2006/relationships/tags" Target="../tags/tag183.xml"/><Relationship Id="rId189" Type="http://schemas.openxmlformats.org/officeDocument/2006/relationships/tags" Target="../tags/tag188.xml"/><Relationship Id="rId219" Type="http://schemas.openxmlformats.org/officeDocument/2006/relationships/tags" Target="../tags/tag218.xml"/><Relationship Id="rId3" Type="http://schemas.openxmlformats.org/officeDocument/2006/relationships/tags" Target="../tags/tag2.xml"/><Relationship Id="rId214" Type="http://schemas.openxmlformats.org/officeDocument/2006/relationships/tags" Target="../tags/tag213.xml"/><Relationship Id="rId230" Type="http://schemas.openxmlformats.org/officeDocument/2006/relationships/tags" Target="../tags/tag229.xml"/><Relationship Id="rId235" Type="http://schemas.openxmlformats.org/officeDocument/2006/relationships/tags" Target="../tags/tag234.xml"/><Relationship Id="rId251" Type="http://schemas.openxmlformats.org/officeDocument/2006/relationships/tags" Target="../tags/tag250.xml"/><Relationship Id="rId256" Type="http://schemas.openxmlformats.org/officeDocument/2006/relationships/tags" Target="../tags/tag255.xml"/><Relationship Id="rId277" Type="http://schemas.openxmlformats.org/officeDocument/2006/relationships/tags" Target="../tags/tag276.xml"/><Relationship Id="rId298" Type="http://schemas.openxmlformats.org/officeDocument/2006/relationships/tags" Target="../tags/tag297.xml"/><Relationship Id="rId25" Type="http://schemas.openxmlformats.org/officeDocument/2006/relationships/tags" Target="../tags/tag24.xml"/><Relationship Id="rId46" Type="http://schemas.openxmlformats.org/officeDocument/2006/relationships/tags" Target="../tags/tag45.xml"/><Relationship Id="rId67" Type="http://schemas.openxmlformats.org/officeDocument/2006/relationships/tags" Target="../tags/tag66.xml"/><Relationship Id="rId116" Type="http://schemas.openxmlformats.org/officeDocument/2006/relationships/tags" Target="../tags/tag115.xml"/><Relationship Id="rId137" Type="http://schemas.openxmlformats.org/officeDocument/2006/relationships/tags" Target="../tags/tag136.xml"/><Relationship Id="rId158" Type="http://schemas.openxmlformats.org/officeDocument/2006/relationships/tags" Target="../tags/tag157.xml"/><Relationship Id="rId272" Type="http://schemas.openxmlformats.org/officeDocument/2006/relationships/tags" Target="../tags/tag271.xml"/><Relationship Id="rId293" Type="http://schemas.openxmlformats.org/officeDocument/2006/relationships/tags" Target="../tags/tag292.xml"/><Relationship Id="rId302" Type="http://schemas.openxmlformats.org/officeDocument/2006/relationships/tags" Target="../tags/tag301.xml"/><Relationship Id="rId307" Type="http://schemas.openxmlformats.org/officeDocument/2006/relationships/tags" Target="../tags/tag306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62" Type="http://schemas.openxmlformats.org/officeDocument/2006/relationships/tags" Target="../tags/tag61.xml"/><Relationship Id="rId83" Type="http://schemas.openxmlformats.org/officeDocument/2006/relationships/tags" Target="../tags/tag82.xml"/><Relationship Id="rId88" Type="http://schemas.openxmlformats.org/officeDocument/2006/relationships/tags" Target="../tags/tag87.xml"/><Relationship Id="rId111" Type="http://schemas.openxmlformats.org/officeDocument/2006/relationships/tags" Target="../tags/tag110.xml"/><Relationship Id="rId132" Type="http://schemas.openxmlformats.org/officeDocument/2006/relationships/tags" Target="../tags/tag131.xml"/><Relationship Id="rId153" Type="http://schemas.openxmlformats.org/officeDocument/2006/relationships/tags" Target="../tags/tag152.xml"/><Relationship Id="rId174" Type="http://schemas.openxmlformats.org/officeDocument/2006/relationships/tags" Target="../tags/tag173.xml"/><Relationship Id="rId179" Type="http://schemas.openxmlformats.org/officeDocument/2006/relationships/tags" Target="../tags/tag178.xml"/><Relationship Id="rId195" Type="http://schemas.openxmlformats.org/officeDocument/2006/relationships/tags" Target="../tags/tag194.xml"/><Relationship Id="rId209" Type="http://schemas.openxmlformats.org/officeDocument/2006/relationships/tags" Target="../tags/tag208.xml"/><Relationship Id="rId190" Type="http://schemas.openxmlformats.org/officeDocument/2006/relationships/tags" Target="../tags/tag189.xml"/><Relationship Id="rId204" Type="http://schemas.openxmlformats.org/officeDocument/2006/relationships/tags" Target="../tags/tag203.xml"/><Relationship Id="rId220" Type="http://schemas.openxmlformats.org/officeDocument/2006/relationships/tags" Target="../tags/tag219.xml"/><Relationship Id="rId225" Type="http://schemas.openxmlformats.org/officeDocument/2006/relationships/tags" Target="../tags/tag224.xml"/><Relationship Id="rId241" Type="http://schemas.openxmlformats.org/officeDocument/2006/relationships/tags" Target="../tags/tag240.xml"/><Relationship Id="rId246" Type="http://schemas.openxmlformats.org/officeDocument/2006/relationships/tags" Target="../tags/tag245.xml"/><Relationship Id="rId267" Type="http://schemas.openxmlformats.org/officeDocument/2006/relationships/tags" Target="../tags/tag266.xml"/><Relationship Id="rId288" Type="http://schemas.openxmlformats.org/officeDocument/2006/relationships/tags" Target="../tags/tag287.xml"/><Relationship Id="rId15" Type="http://schemas.openxmlformats.org/officeDocument/2006/relationships/tags" Target="../tags/tag14.xml"/><Relationship Id="rId36" Type="http://schemas.openxmlformats.org/officeDocument/2006/relationships/tags" Target="../tags/tag35.xml"/><Relationship Id="rId57" Type="http://schemas.openxmlformats.org/officeDocument/2006/relationships/tags" Target="../tags/tag56.xml"/><Relationship Id="rId106" Type="http://schemas.openxmlformats.org/officeDocument/2006/relationships/tags" Target="../tags/tag105.xml"/><Relationship Id="rId127" Type="http://schemas.openxmlformats.org/officeDocument/2006/relationships/tags" Target="../tags/tag126.xml"/><Relationship Id="rId262" Type="http://schemas.openxmlformats.org/officeDocument/2006/relationships/tags" Target="../tags/tag261.xml"/><Relationship Id="rId283" Type="http://schemas.openxmlformats.org/officeDocument/2006/relationships/tags" Target="../tags/tag282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52" Type="http://schemas.openxmlformats.org/officeDocument/2006/relationships/tags" Target="../tags/tag51.xml"/><Relationship Id="rId73" Type="http://schemas.openxmlformats.org/officeDocument/2006/relationships/tags" Target="../tags/tag72.xml"/><Relationship Id="rId78" Type="http://schemas.openxmlformats.org/officeDocument/2006/relationships/tags" Target="../tags/tag77.xml"/><Relationship Id="rId94" Type="http://schemas.openxmlformats.org/officeDocument/2006/relationships/tags" Target="../tags/tag93.xml"/><Relationship Id="rId99" Type="http://schemas.openxmlformats.org/officeDocument/2006/relationships/tags" Target="../tags/tag98.xml"/><Relationship Id="rId101" Type="http://schemas.openxmlformats.org/officeDocument/2006/relationships/tags" Target="../tags/tag100.xml"/><Relationship Id="rId122" Type="http://schemas.openxmlformats.org/officeDocument/2006/relationships/tags" Target="../tags/tag121.xml"/><Relationship Id="rId143" Type="http://schemas.openxmlformats.org/officeDocument/2006/relationships/tags" Target="../tags/tag142.xml"/><Relationship Id="rId148" Type="http://schemas.openxmlformats.org/officeDocument/2006/relationships/tags" Target="../tags/tag147.xml"/><Relationship Id="rId164" Type="http://schemas.openxmlformats.org/officeDocument/2006/relationships/tags" Target="../tags/tag163.xml"/><Relationship Id="rId169" Type="http://schemas.openxmlformats.org/officeDocument/2006/relationships/tags" Target="../tags/tag168.xml"/><Relationship Id="rId185" Type="http://schemas.openxmlformats.org/officeDocument/2006/relationships/tags" Target="../tags/tag184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80" Type="http://schemas.openxmlformats.org/officeDocument/2006/relationships/tags" Target="../tags/tag179.xml"/><Relationship Id="rId210" Type="http://schemas.openxmlformats.org/officeDocument/2006/relationships/tags" Target="../tags/tag209.xml"/><Relationship Id="rId215" Type="http://schemas.openxmlformats.org/officeDocument/2006/relationships/tags" Target="../tags/tag214.xml"/><Relationship Id="rId236" Type="http://schemas.openxmlformats.org/officeDocument/2006/relationships/tags" Target="../tags/tag235.xml"/><Relationship Id="rId257" Type="http://schemas.openxmlformats.org/officeDocument/2006/relationships/tags" Target="../tags/tag256.xml"/><Relationship Id="rId278" Type="http://schemas.openxmlformats.org/officeDocument/2006/relationships/tags" Target="../tags/tag277.xml"/><Relationship Id="rId26" Type="http://schemas.openxmlformats.org/officeDocument/2006/relationships/tags" Target="../tags/tag25.xml"/><Relationship Id="rId231" Type="http://schemas.openxmlformats.org/officeDocument/2006/relationships/tags" Target="../tags/tag230.xml"/><Relationship Id="rId252" Type="http://schemas.openxmlformats.org/officeDocument/2006/relationships/tags" Target="../tags/tag251.xml"/><Relationship Id="rId273" Type="http://schemas.openxmlformats.org/officeDocument/2006/relationships/tags" Target="../tags/tag272.xml"/><Relationship Id="rId294" Type="http://schemas.openxmlformats.org/officeDocument/2006/relationships/tags" Target="../tags/tag293.xml"/><Relationship Id="rId308" Type="http://schemas.openxmlformats.org/officeDocument/2006/relationships/tags" Target="../tags/tag307.xml"/><Relationship Id="rId47" Type="http://schemas.openxmlformats.org/officeDocument/2006/relationships/tags" Target="../tags/tag46.xml"/><Relationship Id="rId68" Type="http://schemas.openxmlformats.org/officeDocument/2006/relationships/tags" Target="../tags/tag67.xml"/><Relationship Id="rId89" Type="http://schemas.openxmlformats.org/officeDocument/2006/relationships/tags" Target="../tags/tag88.xml"/><Relationship Id="rId112" Type="http://schemas.openxmlformats.org/officeDocument/2006/relationships/tags" Target="../tags/tag111.xml"/><Relationship Id="rId133" Type="http://schemas.openxmlformats.org/officeDocument/2006/relationships/tags" Target="../tags/tag132.xml"/><Relationship Id="rId154" Type="http://schemas.openxmlformats.org/officeDocument/2006/relationships/tags" Target="../tags/tag153.xml"/><Relationship Id="rId175" Type="http://schemas.openxmlformats.org/officeDocument/2006/relationships/tags" Target="../tags/tag174.xml"/><Relationship Id="rId196" Type="http://schemas.openxmlformats.org/officeDocument/2006/relationships/tags" Target="../tags/tag195.xml"/><Relationship Id="rId200" Type="http://schemas.openxmlformats.org/officeDocument/2006/relationships/tags" Target="../tags/tag199.xml"/><Relationship Id="rId16" Type="http://schemas.openxmlformats.org/officeDocument/2006/relationships/tags" Target="../tags/tag15.xml"/><Relationship Id="rId221" Type="http://schemas.openxmlformats.org/officeDocument/2006/relationships/tags" Target="../tags/tag220.xml"/><Relationship Id="rId242" Type="http://schemas.openxmlformats.org/officeDocument/2006/relationships/tags" Target="../tags/tag241.xml"/><Relationship Id="rId263" Type="http://schemas.openxmlformats.org/officeDocument/2006/relationships/tags" Target="../tags/tag262.xml"/><Relationship Id="rId284" Type="http://schemas.openxmlformats.org/officeDocument/2006/relationships/tags" Target="../tags/tag283.xml"/><Relationship Id="rId37" Type="http://schemas.openxmlformats.org/officeDocument/2006/relationships/tags" Target="../tags/tag36.xml"/><Relationship Id="rId58" Type="http://schemas.openxmlformats.org/officeDocument/2006/relationships/tags" Target="../tags/tag57.xml"/><Relationship Id="rId79" Type="http://schemas.openxmlformats.org/officeDocument/2006/relationships/tags" Target="../tags/tag78.xml"/><Relationship Id="rId102" Type="http://schemas.openxmlformats.org/officeDocument/2006/relationships/tags" Target="../tags/tag101.xml"/><Relationship Id="rId123" Type="http://schemas.openxmlformats.org/officeDocument/2006/relationships/tags" Target="../tags/tag122.xml"/><Relationship Id="rId144" Type="http://schemas.openxmlformats.org/officeDocument/2006/relationships/tags" Target="../tags/tag143.xml"/><Relationship Id="rId90" Type="http://schemas.openxmlformats.org/officeDocument/2006/relationships/tags" Target="../tags/tag89.xml"/><Relationship Id="rId165" Type="http://schemas.openxmlformats.org/officeDocument/2006/relationships/tags" Target="../tags/tag164.xml"/><Relationship Id="rId186" Type="http://schemas.openxmlformats.org/officeDocument/2006/relationships/tags" Target="../tags/tag185.xml"/><Relationship Id="rId211" Type="http://schemas.openxmlformats.org/officeDocument/2006/relationships/tags" Target="../tags/tag210.xml"/><Relationship Id="rId232" Type="http://schemas.openxmlformats.org/officeDocument/2006/relationships/tags" Target="../tags/tag231.xml"/><Relationship Id="rId253" Type="http://schemas.openxmlformats.org/officeDocument/2006/relationships/tags" Target="../tags/tag252.xml"/><Relationship Id="rId274" Type="http://schemas.openxmlformats.org/officeDocument/2006/relationships/tags" Target="../tags/tag273.xml"/><Relationship Id="rId295" Type="http://schemas.openxmlformats.org/officeDocument/2006/relationships/tags" Target="../tags/tag294.xml"/><Relationship Id="rId309" Type="http://schemas.openxmlformats.org/officeDocument/2006/relationships/slideLayout" Target="../slideLayouts/slideLayout2.xml"/><Relationship Id="rId27" Type="http://schemas.openxmlformats.org/officeDocument/2006/relationships/tags" Target="../tags/tag26.xml"/><Relationship Id="rId48" Type="http://schemas.openxmlformats.org/officeDocument/2006/relationships/tags" Target="../tags/tag47.xml"/><Relationship Id="rId69" Type="http://schemas.openxmlformats.org/officeDocument/2006/relationships/tags" Target="../tags/tag68.xml"/><Relationship Id="rId113" Type="http://schemas.openxmlformats.org/officeDocument/2006/relationships/tags" Target="../tags/tag112.xml"/><Relationship Id="rId134" Type="http://schemas.openxmlformats.org/officeDocument/2006/relationships/tags" Target="../tags/tag133.xml"/><Relationship Id="rId80" Type="http://schemas.openxmlformats.org/officeDocument/2006/relationships/tags" Target="../tags/tag79.xml"/><Relationship Id="rId155" Type="http://schemas.openxmlformats.org/officeDocument/2006/relationships/tags" Target="../tags/tag154.xml"/><Relationship Id="rId176" Type="http://schemas.openxmlformats.org/officeDocument/2006/relationships/tags" Target="../tags/tag175.xml"/><Relationship Id="rId197" Type="http://schemas.openxmlformats.org/officeDocument/2006/relationships/tags" Target="../tags/tag196.xml"/><Relationship Id="rId201" Type="http://schemas.openxmlformats.org/officeDocument/2006/relationships/tags" Target="../tags/tag200.xml"/><Relationship Id="rId222" Type="http://schemas.openxmlformats.org/officeDocument/2006/relationships/tags" Target="../tags/tag221.xml"/><Relationship Id="rId243" Type="http://schemas.openxmlformats.org/officeDocument/2006/relationships/tags" Target="../tags/tag242.xml"/><Relationship Id="rId264" Type="http://schemas.openxmlformats.org/officeDocument/2006/relationships/tags" Target="../tags/tag263.xml"/><Relationship Id="rId285" Type="http://schemas.openxmlformats.org/officeDocument/2006/relationships/tags" Target="../tags/tag284.xml"/><Relationship Id="rId17" Type="http://schemas.openxmlformats.org/officeDocument/2006/relationships/tags" Target="../tags/tag16.xml"/><Relationship Id="rId38" Type="http://schemas.openxmlformats.org/officeDocument/2006/relationships/tags" Target="../tags/tag37.xml"/><Relationship Id="rId59" Type="http://schemas.openxmlformats.org/officeDocument/2006/relationships/tags" Target="../tags/tag58.xml"/><Relationship Id="rId103" Type="http://schemas.openxmlformats.org/officeDocument/2006/relationships/tags" Target="../tags/tag102.xml"/><Relationship Id="rId124" Type="http://schemas.openxmlformats.org/officeDocument/2006/relationships/tags" Target="../tags/tag123.xml"/><Relationship Id="rId310" Type="http://schemas.openxmlformats.org/officeDocument/2006/relationships/notesSlide" Target="../notesSlides/notesSlide13.xml"/><Relationship Id="rId70" Type="http://schemas.openxmlformats.org/officeDocument/2006/relationships/tags" Target="../tags/tag69.xml"/><Relationship Id="rId91" Type="http://schemas.openxmlformats.org/officeDocument/2006/relationships/tags" Target="../tags/tag90.xml"/><Relationship Id="rId145" Type="http://schemas.openxmlformats.org/officeDocument/2006/relationships/tags" Target="../tags/tag144.xml"/><Relationship Id="rId166" Type="http://schemas.openxmlformats.org/officeDocument/2006/relationships/tags" Target="../tags/tag165.xml"/><Relationship Id="rId187" Type="http://schemas.openxmlformats.org/officeDocument/2006/relationships/tags" Target="../tags/tag186.xml"/><Relationship Id="rId1" Type="http://schemas.openxmlformats.org/officeDocument/2006/relationships/vmlDrawing" Target="../drawings/vmlDrawing1.vml"/><Relationship Id="rId212" Type="http://schemas.openxmlformats.org/officeDocument/2006/relationships/tags" Target="../tags/tag211.xml"/><Relationship Id="rId233" Type="http://schemas.openxmlformats.org/officeDocument/2006/relationships/tags" Target="../tags/tag232.xml"/><Relationship Id="rId254" Type="http://schemas.openxmlformats.org/officeDocument/2006/relationships/tags" Target="../tags/tag253.xml"/><Relationship Id="rId28" Type="http://schemas.openxmlformats.org/officeDocument/2006/relationships/tags" Target="../tags/tag27.xml"/><Relationship Id="rId49" Type="http://schemas.openxmlformats.org/officeDocument/2006/relationships/tags" Target="../tags/tag48.xml"/><Relationship Id="rId114" Type="http://schemas.openxmlformats.org/officeDocument/2006/relationships/tags" Target="../tags/tag113.xml"/><Relationship Id="rId275" Type="http://schemas.openxmlformats.org/officeDocument/2006/relationships/tags" Target="../tags/tag274.xml"/><Relationship Id="rId296" Type="http://schemas.openxmlformats.org/officeDocument/2006/relationships/tags" Target="../tags/tag295.xml"/><Relationship Id="rId300" Type="http://schemas.openxmlformats.org/officeDocument/2006/relationships/tags" Target="../tags/tag299.xml"/><Relationship Id="rId60" Type="http://schemas.openxmlformats.org/officeDocument/2006/relationships/tags" Target="../tags/tag59.xml"/><Relationship Id="rId81" Type="http://schemas.openxmlformats.org/officeDocument/2006/relationships/tags" Target="../tags/tag80.xml"/><Relationship Id="rId135" Type="http://schemas.openxmlformats.org/officeDocument/2006/relationships/tags" Target="../tags/tag134.xml"/><Relationship Id="rId156" Type="http://schemas.openxmlformats.org/officeDocument/2006/relationships/tags" Target="../tags/tag155.xml"/><Relationship Id="rId177" Type="http://schemas.openxmlformats.org/officeDocument/2006/relationships/tags" Target="../tags/tag176.xml"/><Relationship Id="rId198" Type="http://schemas.openxmlformats.org/officeDocument/2006/relationships/tags" Target="../tags/tag197.xml"/><Relationship Id="rId202" Type="http://schemas.openxmlformats.org/officeDocument/2006/relationships/tags" Target="../tags/tag201.xml"/><Relationship Id="rId223" Type="http://schemas.openxmlformats.org/officeDocument/2006/relationships/tags" Target="../tags/tag222.xml"/><Relationship Id="rId244" Type="http://schemas.openxmlformats.org/officeDocument/2006/relationships/tags" Target="../tags/tag243.xml"/><Relationship Id="rId18" Type="http://schemas.openxmlformats.org/officeDocument/2006/relationships/tags" Target="../tags/tag17.xml"/><Relationship Id="rId39" Type="http://schemas.openxmlformats.org/officeDocument/2006/relationships/tags" Target="../tags/tag38.xml"/><Relationship Id="rId265" Type="http://schemas.openxmlformats.org/officeDocument/2006/relationships/tags" Target="../tags/tag264.xml"/><Relationship Id="rId286" Type="http://schemas.openxmlformats.org/officeDocument/2006/relationships/tags" Target="../tags/tag285.xml"/><Relationship Id="rId50" Type="http://schemas.openxmlformats.org/officeDocument/2006/relationships/tags" Target="../tags/tag49.xml"/><Relationship Id="rId104" Type="http://schemas.openxmlformats.org/officeDocument/2006/relationships/tags" Target="../tags/tag103.xml"/><Relationship Id="rId125" Type="http://schemas.openxmlformats.org/officeDocument/2006/relationships/tags" Target="../tags/tag124.xml"/><Relationship Id="rId146" Type="http://schemas.openxmlformats.org/officeDocument/2006/relationships/tags" Target="../tags/tag145.xml"/><Relationship Id="rId167" Type="http://schemas.openxmlformats.org/officeDocument/2006/relationships/tags" Target="../tags/tag166.xml"/><Relationship Id="rId188" Type="http://schemas.openxmlformats.org/officeDocument/2006/relationships/tags" Target="../tags/tag187.xml"/><Relationship Id="rId311" Type="http://schemas.openxmlformats.org/officeDocument/2006/relationships/oleObject" Target="../embeddings/oleObject1.bin"/><Relationship Id="rId71" Type="http://schemas.openxmlformats.org/officeDocument/2006/relationships/tags" Target="../tags/tag70.xml"/><Relationship Id="rId92" Type="http://schemas.openxmlformats.org/officeDocument/2006/relationships/tags" Target="../tags/tag91.xml"/><Relationship Id="rId213" Type="http://schemas.openxmlformats.org/officeDocument/2006/relationships/tags" Target="../tags/tag212.xml"/><Relationship Id="rId234" Type="http://schemas.openxmlformats.org/officeDocument/2006/relationships/tags" Target="../tags/tag233.xml"/><Relationship Id="rId2" Type="http://schemas.openxmlformats.org/officeDocument/2006/relationships/tags" Target="../tags/tag1.xml"/><Relationship Id="rId29" Type="http://schemas.openxmlformats.org/officeDocument/2006/relationships/tags" Target="../tags/tag28.xml"/><Relationship Id="rId255" Type="http://schemas.openxmlformats.org/officeDocument/2006/relationships/tags" Target="../tags/tag254.xml"/><Relationship Id="rId276" Type="http://schemas.openxmlformats.org/officeDocument/2006/relationships/tags" Target="../tags/tag275.xml"/><Relationship Id="rId297" Type="http://schemas.openxmlformats.org/officeDocument/2006/relationships/tags" Target="../tags/tag2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climateeconomy.repor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5038049" TargetMode="External"/><Relationship Id="rId2" Type="http://schemas.openxmlformats.org/officeDocument/2006/relationships/hyperlink" Target="http://www.ipcc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climateeconomy.repor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503804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088232"/>
          </a:xfrm>
        </p:spPr>
        <p:txBody>
          <a:bodyPr/>
          <a:lstStyle/>
          <a:p>
            <a:r>
              <a:rPr lang="en-US" dirty="0"/>
              <a:t>Climate change </a:t>
            </a:r>
            <a:r>
              <a:rPr lang="en-US" dirty="0" smtClean="0"/>
              <a:t>negotiations: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Lessons and challenges</a:t>
            </a:r>
            <a:endParaRPr lang="en-US" dirty="0"/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20000" cy="17526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Michael Zammit Cutajar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“El </a:t>
            </a:r>
            <a:r>
              <a:rPr lang="en-US" dirty="0" err="1" smtClean="0">
                <a:solidFill>
                  <a:schemeClr val="tx1"/>
                </a:solidFill>
              </a:rPr>
              <a:t>Día</a:t>
            </a:r>
            <a:r>
              <a:rPr lang="en-US" dirty="0" smtClean="0">
                <a:solidFill>
                  <a:schemeClr val="tx1"/>
                </a:solidFill>
              </a:rPr>
              <a:t> de la </a:t>
            </a:r>
            <a:r>
              <a:rPr lang="en-US" dirty="0" err="1" smtClean="0">
                <a:solidFill>
                  <a:schemeClr val="tx1"/>
                </a:solidFill>
              </a:rPr>
              <a:t>Energía</a:t>
            </a:r>
            <a:r>
              <a:rPr lang="en-US" dirty="0" smtClean="0">
                <a:solidFill>
                  <a:schemeClr val="tx1"/>
                </a:solidFill>
              </a:rPr>
              <a:t>” – Lima 14.10.2014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318375" y="4387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4B52C-A1AF-46C6-9C42-9C36BB369A0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457C52-E231-496F-8E74-1C11B5B8D6FE}" type="slidenum">
              <a:rPr lang="en-US" sz="1400">
                <a:solidFill>
                  <a:schemeClr val="tx1"/>
                </a:solidFill>
                <a:latin typeface="Arial" pitchFamily="-72" charset="0"/>
                <a:ea typeface="MS PGothic" charset="0"/>
                <a:cs typeface="MS PGothic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400">
              <a:solidFill>
                <a:schemeClr val="tx1"/>
              </a:solidFill>
              <a:latin typeface="Arial" pitchFamily="-72" charset="0"/>
              <a:ea typeface="MS PGothic" charset="0"/>
              <a:cs typeface="MS PGothic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-2339975" y="4506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-1920875" y="3141663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8" name="Picture 2" descr="http://nsidc.org/news/images/2012_1001_tmb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350" t="28757" r="26926" b="4613"/>
          <a:stretch>
            <a:fillRect/>
          </a:stretch>
        </p:blipFill>
        <p:spPr bwMode="auto">
          <a:xfrm>
            <a:off x="4775200" y="860425"/>
            <a:ext cx="397351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4772025" y="163513"/>
            <a:ext cx="38893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alibri" pitchFamily="-72" charset="0"/>
              </a:rPr>
              <a:t>Arctic Sea Ice - minimum 2012</a:t>
            </a:r>
          </a:p>
          <a:p>
            <a:pPr algn="ctr"/>
            <a:r>
              <a:rPr lang="en-US" sz="1800">
                <a:latin typeface="Calibri" pitchFamily="-72" charset="0"/>
              </a:rPr>
              <a:t>NSIDC, USA - data Sept. 2012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72025" y="5610225"/>
            <a:ext cx="39735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>
                <a:latin typeface="Calibri" pitchFamily="-72" charset="0"/>
              </a:rPr>
              <a:t>Arctic sea ice extent for Sept 2012 was 3.61 m km2. The magenta line shows 1979 to 2000 median extent for that month. Black cross indicates geographic North Pole.</a:t>
            </a:r>
            <a:br>
              <a:rPr lang="en-GB" sz="1400">
                <a:latin typeface="Calibri" pitchFamily="-72" charset="0"/>
              </a:rPr>
            </a:br>
            <a:r>
              <a:rPr lang="en-GB" sz="1400">
                <a:latin typeface="Calibri" pitchFamily="-72" charset="0"/>
              </a:rPr>
              <a:t>—Credit: NSIDC</a:t>
            </a:r>
          </a:p>
        </p:txBody>
      </p:sp>
      <p:pic>
        <p:nvPicPr>
          <p:cNvPr id="11" name="Picture 2" descr="Data image showing extreme Greenland surface melt in summer 2012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1115616" y="980728"/>
            <a:ext cx="303688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15617" y="542476"/>
            <a:ext cx="349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Greenland mid-July 2012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are negotiations so difficult?</a:t>
            </a:r>
            <a:br>
              <a:rPr lang="en-US" dirty="0" smtClean="0"/>
            </a:b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Institutions</a:t>
            </a:r>
            <a:endParaRPr lang="en-US" sz="2400" dirty="0"/>
          </a:p>
          <a:p>
            <a:pPr lvl="1"/>
            <a:r>
              <a:rPr lang="en-US" sz="2000" dirty="0"/>
              <a:t>Consensus rule</a:t>
            </a:r>
          </a:p>
          <a:p>
            <a:pPr lvl="1"/>
            <a:r>
              <a:rPr lang="en-US" sz="2000" dirty="0"/>
              <a:t>US Senate</a:t>
            </a:r>
          </a:p>
          <a:p>
            <a:r>
              <a:rPr lang="en-US" sz="2400" dirty="0" smtClean="0"/>
              <a:t>Convention principles:</a:t>
            </a:r>
          </a:p>
          <a:p>
            <a:pPr lvl="1"/>
            <a:r>
              <a:rPr lang="en-US" sz="2000" dirty="0" smtClean="0"/>
              <a:t>Equity + “Common but differentiated responsibilities and respective capabilities”</a:t>
            </a:r>
          </a:p>
          <a:p>
            <a:pPr lvl="1"/>
            <a:r>
              <a:rPr lang="en-US" sz="2000" dirty="0" smtClean="0"/>
              <a:t>Developed countries “should take the lead”</a:t>
            </a:r>
          </a:p>
          <a:p>
            <a:r>
              <a:rPr lang="en-US" sz="2400" dirty="0" smtClean="0"/>
              <a:t>Geopolitics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North – (emerging) South</a:t>
            </a:r>
          </a:p>
          <a:p>
            <a:pPr lvl="1"/>
            <a:r>
              <a:rPr lang="en-US" sz="2000" dirty="0" smtClean="0"/>
              <a:t>USA </a:t>
            </a:r>
            <a:r>
              <a:rPr lang="en-US" sz="2000" dirty="0"/>
              <a:t>– </a:t>
            </a:r>
            <a:r>
              <a:rPr lang="en-US" sz="2000" dirty="0" smtClean="0"/>
              <a:t>China</a:t>
            </a:r>
          </a:p>
          <a:p>
            <a:pPr lvl="1"/>
            <a:r>
              <a:rPr lang="en-US" sz="2000" dirty="0" smtClean="0"/>
              <a:t>NB. Russia …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5B62-6B93-1C4C-B866-03E18B6C5FAD}" type="slidenum">
              <a:rPr lang="en-US"/>
              <a:pPr/>
              <a:t>12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Geo-</a:t>
            </a:r>
            <a:r>
              <a:rPr lang="en-US" dirty="0" smtClean="0"/>
              <a:t>politics: China – USA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“</a:t>
            </a:r>
            <a:r>
              <a:rPr lang="en-US" b="1" dirty="0"/>
              <a:t>G.2 super-emitters</a:t>
            </a:r>
            <a:r>
              <a:rPr lang="ja-JP" altLang="en-US" b="1" dirty="0" smtClean="0"/>
              <a:t>”</a:t>
            </a:r>
            <a:r>
              <a:rPr lang="fr-CH" altLang="ja-JP" b="1" dirty="0" smtClean="0"/>
              <a:t>:</a:t>
            </a:r>
          </a:p>
          <a:p>
            <a:pPr lvl="1"/>
            <a:r>
              <a:rPr lang="en-US" dirty="0" smtClean="0"/>
              <a:t>Compare </a:t>
            </a:r>
            <a:r>
              <a:rPr lang="en-US" u="sng" dirty="0"/>
              <a:t>current</a:t>
            </a:r>
            <a:r>
              <a:rPr lang="en-US" dirty="0"/>
              <a:t> atmospheric </a:t>
            </a:r>
            <a:r>
              <a:rPr lang="en-US" dirty="0" smtClean="0"/>
              <a:t>impacts with </a:t>
            </a:r>
            <a:r>
              <a:rPr lang="en-US" u="sng" dirty="0" smtClean="0"/>
              <a:t>historical</a:t>
            </a:r>
            <a:r>
              <a:rPr lang="en-US" dirty="0" smtClean="0"/>
              <a:t> contributions</a:t>
            </a:r>
          </a:p>
          <a:p>
            <a:pPr lvl="1"/>
            <a:r>
              <a:rPr lang="en-US" dirty="0"/>
              <a:t>Different national </a:t>
            </a:r>
            <a:r>
              <a:rPr lang="en-US" dirty="0" smtClean="0"/>
              <a:t>circumstances</a:t>
            </a:r>
            <a:endParaRPr lang="en-US" dirty="0"/>
          </a:p>
          <a:p>
            <a:pPr lvl="1"/>
            <a:r>
              <a:rPr lang="en-US" dirty="0" smtClean="0"/>
              <a:t>Similar </a:t>
            </a:r>
            <a:r>
              <a:rPr lang="en-US" dirty="0"/>
              <a:t>sovereign interests</a:t>
            </a:r>
          </a:p>
          <a:p>
            <a:pPr lvl="1"/>
            <a:r>
              <a:rPr lang="en-US" dirty="0" smtClean="0"/>
              <a:t>Both prefer </a:t>
            </a:r>
            <a:r>
              <a:rPr lang="ja-JP" altLang="en-US" dirty="0"/>
              <a:t>“</a:t>
            </a:r>
            <a:r>
              <a:rPr lang="en-US" dirty="0"/>
              <a:t>bottom-up</a:t>
            </a:r>
            <a:r>
              <a:rPr lang="ja-JP" altLang="en-US" dirty="0"/>
              <a:t>”</a:t>
            </a:r>
            <a:r>
              <a:rPr lang="en-US" dirty="0"/>
              <a:t> pledges </a:t>
            </a:r>
            <a:r>
              <a:rPr lang="en-US" dirty="0" smtClean="0"/>
              <a:t>to </a:t>
            </a:r>
            <a:r>
              <a:rPr lang="ja-JP" altLang="en-US" dirty="0"/>
              <a:t>“</a:t>
            </a:r>
            <a:r>
              <a:rPr lang="en-US" dirty="0"/>
              <a:t>top-down</a:t>
            </a:r>
            <a:r>
              <a:rPr lang="ja-JP" altLang="en-US" dirty="0"/>
              <a:t>”</a:t>
            </a:r>
            <a:r>
              <a:rPr lang="en-US" dirty="0"/>
              <a:t> commitments</a:t>
            </a:r>
          </a:p>
        </p:txBody>
      </p:sp>
    </p:spTree>
    <p:extLst>
      <p:ext uri="{BB962C8B-B14F-4D97-AF65-F5344CB8AC3E}">
        <p14:creationId xmlns:p14="http://schemas.microsoft.com/office/powerpoint/2010/main" val="27207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growth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50987"/>
            <a:ext cx="7914675" cy="5175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1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37044" cy="229418"/>
          </a:xfrm>
        </p:spPr>
        <p:txBody>
          <a:bodyPr/>
          <a:lstStyle/>
          <a:p>
            <a:r>
              <a:rPr lang="en-US" dirty="0" smtClean="0"/>
              <a:t>Historical responsibility </a:t>
            </a:r>
            <a:br>
              <a:rPr lang="en-US" dirty="0" smtClean="0"/>
            </a:br>
            <a:r>
              <a:rPr lang="en-US" dirty="0" smtClean="0"/>
              <a:t>(% cumulative emissions)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11419"/>
          <a:stretch>
            <a:fillRect/>
          </a:stretch>
        </p:blipFill>
        <p:spPr bwMode="auto">
          <a:xfrm>
            <a:off x="395536" y="1412776"/>
            <a:ext cx="814724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566124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1880                 1940                    2000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9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GB" sz="2800" dirty="0" smtClean="0">
                <a:solidFill>
                  <a:srgbClr val="000000"/>
                </a:solidFill>
              </a:rPr>
              <a:t>Effectiveness, fairness, potential </a:t>
            </a:r>
            <a:r>
              <a:rPr lang="en-GB" sz="2800" dirty="0">
                <a:solidFill>
                  <a:srgbClr val="000000"/>
                </a:solidFill>
              </a:rPr>
              <a:t/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 (Source WRI/CAIT)</a:t>
            </a:r>
            <a:br>
              <a:rPr lang="en-GB" sz="1800" dirty="0">
                <a:solidFill>
                  <a:srgbClr val="000000"/>
                </a:solidFill>
              </a:rPr>
            </a:br>
            <a:endParaRPr lang="en-US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93923"/>
              </p:ext>
            </p:extLst>
          </p:nvPr>
        </p:nvGraphicFramePr>
        <p:xfrm>
          <a:off x="121943" y="1038718"/>
          <a:ext cx="8194474" cy="5270602"/>
        </p:xfrm>
        <a:graphic>
          <a:graphicData uri="http://schemas.openxmlformats.org/drawingml/2006/table">
            <a:tbl>
              <a:tblPr/>
              <a:tblGrid>
                <a:gridCol w="1138121"/>
                <a:gridCol w="1115359"/>
                <a:gridCol w="1115359"/>
                <a:gridCol w="1115359"/>
                <a:gridCol w="1479558"/>
                <a:gridCol w="1115359"/>
                <a:gridCol w="1115359"/>
              </a:tblGrid>
              <a:tr h="13271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Countries/Regions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en-US" sz="15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n-US" sz="15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world emissions </a:t>
                      </a:r>
                      <a:r>
                        <a:rPr lang="en-US" sz="15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(2011)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Per capita </a:t>
                      </a:r>
                      <a:r>
                        <a:rPr lang="it-IT" sz="15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tCO</a:t>
                      </a:r>
                      <a:r>
                        <a:rPr lang="it-IT" sz="15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₂e</a:t>
                      </a:r>
                      <a:r>
                        <a:rPr lang="it-IT" sz="15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it-IT" sz="15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it-IT" sz="15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2011)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GHG Intensity of the economy  (</a:t>
                      </a:r>
                      <a:r>
                        <a:rPr lang="en-US" sz="1500" b="1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tCO₂e</a:t>
                      </a:r>
                      <a:r>
                        <a:rPr lang="en-US" sz="15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/ Million $ GDP (2011))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33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Excl. LUCF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Incl. LUCF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Excl. LUCF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Incl. LUCF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Excl. LUCF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Incl. LUCF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USA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421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394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EU (28)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52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Russian Fed.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738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Japan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Annex I 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380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359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World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Non-Annex I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64%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585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652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781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760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416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4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5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Indonesia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405</a:t>
                      </a:r>
                    </a:p>
                  </a:txBody>
                  <a:tcPr marL="18959" marR="18959" marT="18959" marB="0" anchor="ctr"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b="0" i="0" u="none" strike="noStrike" dirty="0">
                          <a:solidFill>
                            <a:srgbClr val="77933C"/>
                          </a:solidFill>
                          <a:effectLst/>
                          <a:latin typeface="Calibri"/>
                        </a:rPr>
                        <a:t>997</a:t>
                      </a:r>
                    </a:p>
                  </a:txBody>
                  <a:tcPr marL="18959" marR="18959" marT="18959" marB="0" anchor="ctr">
                    <a:lnL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085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Positive economic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Stern 2006: Prevention cheaper than cure</a:t>
            </a:r>
          </a:p>
          <a:p>
            <a:pPr lvl="1"/>
            <a:r>
              <a:rPr lang="en-US" dirty="0" smtClean="0"/>
              <a:t>if one values future generations</a:t>
            </a:r>
          </a:p>
          <a:p>
            <a:r>
              <a:rPr lang="en-US" dirty="0" err="1" smtClean="0"/>
              <a:t>Calderón</a:t>
            </a:r>
            <a:r>
              <a:rPr lang="en-US" dirty="0" smtClean="0"/>
              <a:t> 2014: Better growth now = better climate</a:t>
            </a:r>
          </a:p>
          <a:p>
            <a:r>
              <a:rPr lang="en-US" dirty="0" smtClean="0"/>
              <a:t>BKM Summit 2014: </a:t>
            </a:r>
            <a:r>
              <a:rPr lang="en-US" dirty="0" err="1" smtClean="0"/>
              <a:t>Mobilisation</a:t>
            </a:r>
            <a:r>
              <a:rPr lang="en-US" dirty="0" smtClean="0"/>
              <a:t> of non-government actors (corporations, cities, civil society)</a:t>
            </a:r>
          </a:p>
          <a:p>
            <a:r>
              <a:rPr lang="en-US" dirty="0" smtClean="0"/>
              <a:t>NB. McKinsey cost/benefit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2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1371600"/>
          </a:xfrm>
        </p:spPr>
        <p:txBody>
          <a:bodyPr/>
          <a:lstStyle/>
          <a:p>
            <a:pPr algn="r" eaLnBrk="1" hangingPunct="1"/>
            <a:r>
              <a:rPr lang="en-US" sz="4000" dirty="0" smtClean="0"/>
              <a:t>Abatement (mitigation) </a:t>
            </a:r>
            <a:r>
              <a:rPr lang="en-US" sz="4000" dirty="0"/>
              <a:t>cost </a:t>
            </a:r>
            <a:r>
              <a:rPr lang="en-US" sz="4000" dirty="0" smtClean="0"/>
              <a:t>curves</a:t>
            </a:r>
            <a:endParaRPr lang="en-US" sz="4000" dirty="0"/>
          </a:p>
        </p:txBody>
      </p:sp>
      <p:sp>
        <p:nvSpPr>
          <p:cNvPr id="24578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/>
          </a:p>
          <a:p>
            <a:pPr eaLnBrk="1" hangingPunct="1"/>
            <a:endParaRPr lang="fr-FR" dirty="0"/>
          </a:p>
        </p:txBody>
      </p:sp>
      <p:pic>
        <p:nvPicPr>
          <p:cNvPr id="24579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00175"/>
            <a:ext cx="71437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029"/>
          <p:cNvSpPr>
            <a:spLocks noChangeArrowheads="1"/>
          </p:cNvSpPr>
          <p:nvPr/>
        </p:nvSpPr>
        <p:spPr bwMode="auto">
          <a:xfrm>
            <a:off x="6243638" y="914400"/>
            <a:ext cx="206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>
                <a:solidFill>
                  <a:schemeClr val="tx2"/>
                </a:solidFill>
              </a:rPr>
              <a:t>(McKinsey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498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8341884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311" imgW="0" imgH="0" progId="">
                  <p:embed/>
                </p:oleObj>
              </mc:Choice>
              <mc:Fallback>
                <p:oleObj name="think-cell Slide" r:id="rId311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499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0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3429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3429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3429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800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1257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1714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2171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000" dirty="0">
              <a:solidFill>
                <a:srgbClr val="002960"/>
              </a:solidFill>
              <a:latin typeface="Arial"/>
              <a:sym typeface="Arial"/>
            </a:endParaRP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gray">
          <a:xfrm>
            <a:off x="105866" y="450289"/>
            <a:ext cx="8882054" cy="52386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3" name="Rectangle 106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80809" y="3249208"/>
            <a:ext cx="21058" cy="10528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7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756411" y="3101812"/>
            <a:ext cx="319109" cy="25268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201867" y="3255687"/>
            <a:ext cx="102050" cy="9880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51" name="Rectangle 14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220243" y="2881526"/>
            <a:ext cx="8100" cy="47296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432443" y="3066178"/>
            <a:ext cx="323968" cy="28831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 bwMode="gray">
          <a:xfrm>
            <a:off x="4141933" y="3216813"/>
            <a:ext cx="1620" cy="137679"/>
          </a:xfrm>
          <a:prstGeom prst="rect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452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204045" y="2845893"/>
            <a:ext cx="16198" cy="50860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50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228343" y="3028923"/>
            <a:ext cx="204100" cy="325569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075519" y="3147165"/>
            <a:ext cx="14579" cy="20732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4" name="Rectangle 7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4143552" y="3244349"/>
            <a:ext cx="37257" cy="11014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5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090098" y="3182800"/>
            <a:ext cx="51835" cy="17169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24" name="Rectangle 223"/>
          <p:cNvSpPr/>
          <p:nvPr>
            <p:custDataLst>
              <p:tags r:id="rId15"/>
            </p:custDataLst>
          </p:nvPr>
        </p:nvSpPr>
        <p:spPr bwMode="gray">
          <a:xfrm>
            <a:off x="4303917" y="3289702"/>
            <a:ext cx="1620" cy="64790"/>
          </a:xfrm>
          <a:prstGeom prst="rect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8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504273" y="2491167"/>
            <a:ext cx="90711" cy="863325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4" name="Rectangle 3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688936" y="2602930"/>
            <a:ext cx="4860" cy="75156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0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444340" y="2455534"/>
            <a:ext cx="59935" cy="898959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" name="Rectangle 3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713234" y="2658003"/>
            <a:ext cx="37257" cy="69649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3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93795" y="2625608"/>
            <a:ext cx="19438" cy="72888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5" name="Rectangle 33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625763" y="2562436"/>
            <a:ext cx="63174" cy="792056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7" name="Rectangle 34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594985" y="2531662"/>
            <a:ext cx="30777" cy="82283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3" name="Rectangle 39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390885" y="2406941"/>
            <a:ext cx="35636" cy="94755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4" name="Rectangle 40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348769" y="2363208"/>
            <a:ext cx="42116" cy="99128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5" name="Rectangle 17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342290" y="2342151"/>
            <a:ext cx="6479" cy="101234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6" name="Rectangle 42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319612" y="2280602"/>
            <a:ext cx="22678" cy="1073891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1" name="Rectangle 1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2426521" y="2439336"/>
            <a:ext cx="17819" cy="91515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3" name="Rectangle 58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363906" y="1182414"/>
            <a:ext cx="12959" cy="217207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4" name="Rectangle 59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349328" y="1103048"/>
            <a:ext cx="14579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5" name="Rectangle 60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1331509" y="1103048"/>
            <a:ext cx="17819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31" name="Rectangle 61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325030" y="1103048"/>
            <a:ext cx="6479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32" name="Rectangle 62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1321790" y="1103048"/>
            <a:ext cx="3240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33" name="Rectangle 73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313691" y="1103048"/>
            <a:ext cx="8100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34" name="Rectangle 64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1299112" y="1103048"/>
            <a:ext cx="14579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35" name="Rectangle 65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279674" y="1103048"/>
            <a:ext cx="19438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36" name="Rectangle 66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1271575" y="1103048"/>
            <a:ext cx="8100" cy="2251445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38" name="Rectangle 67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1253757" y="1103048"/>
            <a:ext cx="17819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0" name="Rectangle 68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1244038" y="1103048"/>
            <a:ext cx="9719" cy="2251445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8" name="Rectangle 69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1205161" y="1103048"/>
            <a:ext cx="38876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2" name="Rectangle 70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1179244" y="1103048"/>
            <a:ext cx="25917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3" name="Rectangle 71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1044798" y="1103048"/>
            <a:ext cx="134447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4" name="Rectangle 72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562086" y="1103048"/>
            <a:ext cx="482712" cy="2251445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7" name="Rectangle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2773167" y="2695256"/>
            <a:ext cx="90711" cy="65923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1" name="Rectangle 148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2964308" y="2768145"/>
            <a:ext cx="6479" cy="58634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9" name="Rectangle 27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2761829" y="2683919"/>
            <a:ext cx="11339" cy="67057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6" name="Rectangle 25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2863878" y="2724411"/>
            <a:ext cx="12959" cy="63008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9" name="Rectangle 20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2970788" y="2807019"/>
            <a:ext cx="80992" cy="54747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0" name="Rectangle 28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2750490" y="2682298"/>
            <a:ext cx="11339" cy="67219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54" name="Rectangle 19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3051780" y="2824836"/>
            <a:ext cx="16198" cy="52965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3" name="Rectangle 23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2909234" y="2756806"/>
            <a:ext cx="11339" cy="59768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5" name="Rectangle 24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876837" y="2734130"/>
            <a:ext cx="32397" cy="62036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52" name="Rectangle 22"/>
          <p:cNvSpPr>
            <a:spLocks noChangeArrowheads="1"/>
          </p:cNvSpPr>
          <p:nvPr>
            <p:custDataLst>
              <p:tags r:id="rId52"/>
            </p:custDataLst>
          </p:nvPr>
        </p:nvSpPr>
        <p:spPr bwMode="gray">
          <a:xfrm>
            <a:off x="2920574" y="2760046"/>
            <a:ext cx="43736" cy="59444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53" name="Rectangle 18"/>
          <p:cNvSpPr>
            <a:spLocks noChangeArrowheads="1"/>
          </p:cNvSpPr>
          <p:nvPr>
            <p:custDataLst>
              <p:tags r:id="rId53"/>
            </p:custDataLst>
          </p:nvPr>
        </p:nvSpPr>
        <p:spPr bwMode="gray">
          <a:xfrm>
            <a:off x="3067978" y="2832935"/>
            <a:ext cx="136067" cy="52155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5" name="Rectangle 59"/>
          <p:cNvSpPr>
            <a:spLocks noChangeArrowheads="1"/>
          </p:cNvSpPr>
          <p:nvPr>
            <p:custDataLst>
              <p:tags r:id="rId54"/>
            </p:custDataLst>
          </p:nvPr>
        </p:nvSpPr>
        <p:spPr bwMode="gray">
          <a:xfrm>
            <a:off x="1556667" y="1645662"/>
            <a:ext cx="136067" cy="170883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6" name="Rectangle 51"/>
          <p:cNvSpPr>
            <a:spLocks noChangeArrowheads="1"/>
          </p:cNvSpPr>
          <p:nvPr>
            <p:custDataLst>
              <p:tags r:id="rId55"/>
            </p:custDataLst>
          </p:nvPr>
        </p:nvSpPr>
        <p:spPr bwMode="gray">
          <a:xfrm>
            <a:off x="1524270" y="1637562"/>
            <a:ext cx="32397" cy="171693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7" name="Rectangle 108"/>
          <p:cNvSpPr>
            <a:spLocks noChangeArrowheads="1"/>
          </p:cNvSpPr>
          <p:nvPr>
            <p:custDataLst>
              <p:tags r:id="rId56"/>
            </p:custDataLst>
          </p:nvPr>
        </p:nvSpPr>
        <p:spPr bwMode="gray">
          <a:xfrm>
            <a:off x="6767694" y="3354493"/>
            <a:ext cx="4860" cy="36606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7" name="Rectangle 52"/>
          <p:cNvSpPr>
            <a:spLocks noChangeArrowheads="1"/>
          </p:cNvSpPr>
          <p:nvPr>
            <p:custDataLst>
              <p:tags r:id="rId57"/>
            </p:custDataLst>
          </p:nvPr>
        </p:nvSpPr>
        <p:spPr bwMode="gray">
          <a:xfrm>
            <a:off x="1512932" y="1522561"/>
            <a:ext cx="11339" cy="183193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8" name="Rectangle 53"/>
          <p:cNvSpPr>
            <a:spLocks noChangeArrowheads="1"/>
          </p:cNvSpPr>
          <p:nvPr>
            <p:custDataLst>
              <p:tags r:id="rId58"/>
            </p:custDataLst>
          </p:nvPr>
        </p:nvSpPr>
        <p:spPr bwMode="gray">
          <a:xfrm>
            <a:off x="1488634" y="1488546"/>
            <a:ext cx="24298" cy="186594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9" name="Rectangle 54"/>
          <p:cNvSpPr>
            <a:spLocks noChangeArrowheads="1"/>
          </p:cNvSpPr>
          <p:nvPr>
            <p:custDataLst>
              <p:tags r:id="rId59"/>
            </p:custDataLst>
          </p:nvPr>
        </p:nvSpPr>
        <p:spPr bwMode="gray">
          <a:xfrm>
            <a:off x="1474055" y="1417277"/>
            <a:ext cx="14579" cy="193721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0" name="Rectangle 55"/>
          <p:cNvSpPr>
            <a:spLocks noChangeArrowheads="1"/>
          </p:cNvSpPr>
          <p:nvPr>
            <p:custDataLst>
              <p:tags r:id="rId60"/>
            </p:custDataLst>
          </p:nvPr>
        </p:nvSpPr>
        <p:spPr bwMode="gray">
          <a:xfrm>
            <a:off x="1417361" y="1383262"/>
            <a:ext cx="56695" cy="197123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1" name="Rectangle 66"/>
          <p:cNvSpPr>
            <a:spLocks noChangeArrowheads="1"/>
          </p:cNvSpPr>
          <p:nvPr>
            <p:custDataLst>
              <p:tags r:id="rId61"/>
            </p:custDataLst>
          </p:nvPr>
        </p:nvSpPr>
        <p:spPr bwMode="gray">
          <a:xfrm>
            <a:off x="1381725" y="1294176"/>
            <a:ext cx="35636" cy="206031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2" name="Rectangle 57"/>
          <p:cNvSpPr>
            <a:spLocks noChangeArrowheads="1"/>
          </p:cNvSpPr>
          <p:nvPr>
            <p:custDataLst>
              <p:tags r:id="rId62"/>
            </p:custDataLst>
          </p:nvPr>
        </p:nvSpPr>
        <p:spPr bwMode="gray">
          <a:xfrm>
            <a:off x="1376865" y="1279598"/>
            <a:ext cx="4860" cy="207489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7" name="Rectangle 118"/>
          <p:cNvSpPr>
            <a:spLocks noChangeArrowheads="1"/>
          </p:cNvSpPr>
          <p:nvPr>
            <p:custDataLst>
              <p:tags r:id="rId63"/>
            </p:custDataLst>
          </p:nvPr>
        </p:nvSpPr>
        <p:spPr bwMode="gray">
          <a:xfrm>
            <a:off x="5920517" y="3354492"/>
            <a:ext cx="59935" cy="16197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2" name="Rectangle 113"/>
          <p:cNvSpPr>
            <a:spLocks noChangeArrowheads="1"/>
          </p:cNvSpPr>
          <p:nvPr>
            <p:custDataLst>
              <p:tags r:id="rId64"/>
            </p:custDataLst>
          </p:nvPr>
        </p:nvSpPr>
        <p:spPr bwMode="gray">
          <a:xfrm>
            <a:off x="6132717" y="3354493"/>
            <a:ext cx="9719" cy="268878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4" name="Rectangle 115"/>
          <p:cNvSpPr>
            <a:spLocks noChangeArrowheads="1"/>
          </p:cNvSpPr>
          <p:nvPr>
            <p:custDataLst>
              <p:tags r:id="rId65"/>
            </p:custDataLst>
          </p:nvPr>
        </p:nvSpPr>
        <p:spPr bwMode="gray">
          <a:xfrm>
            <a:off x="6022567" y="3354493"/>
            <a:ext cx="51835" cy="225145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8" name="Rectangle 119"/>
          <p:cNvSpPr>
            <a:spLocks noChangeArrowheads="1"/>
          </p:cNvSpPr>
          <p:nvPr>
            <p:custDataLst>
              <p:tags r:id="rId66"/>
            </p:custDataLst>
          </p:nvPr>
        </p:nvSpPr>
        <p:spPr bwMode="gray">
          <a:xfrm>
            <a:off x="5662963" y="3354493"/>
            <a:ext cx="257555" cy="15873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9" name="Rectangle 110"/>
          <p:cNvSpPr>
            <a:spLocks noChangeArrowheads="1"/>
          </p:cNvSpPr>
          <p:nvPr>
            <p:custDataLst>
              <p:tags r:id="rId67"/>
            </p:custDataLst>
          </p:nvPr>
        </p:nvSpPr>
        <p:spPr bwMode="gray">
          <a:xfrm>
            <a:off x="6542536" y="3354493"/>
            <a:ext cx="12959" cy="34824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0" name="Rectangle 111"/>
          <p:cNvSpPr>
            <a:spLocks noChangeArrowheads="1"/>
          </p:cNvSpPr>
          <p:nvPr>
            <p:custDataLst>
              <p:tags r:id="rId68"/>
            </p:custDataLst>
          </p:nvPr>
        </p:nvSpPr>
        <p:spPr bwMode="gray">
          <a:xfrm>
            <a:off x="6238006" y="3354493"/>
            <a:ext cx="304530" cy="322330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19" name="Rectangle 105"/>
          <p:cNvSpPr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6842206" y="3354493"/>
            <a:ext cx="8100" cy="37254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5" name="Rectangle 116"/>
          <p:cNvSpPr>
            <a:spLocks noChangeArrowheads="1"/>
          </p:cNvSpPr>
          <p:nvPr>
            <p:custDataLst>
              <p:tags r:id="rId70"/>
            </p:custDataLst>
          </p:nvPr>
        </p:nvSpPr>
        <p:spPr bwMode="gray">
          <a:xfrm>
            <a:off x="5993410" y="3354492"/>
            <a:ext cx="29157" cy="202469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3" name="Rectangle 114"/>
          <p:cNvSpPr>
            <a:spLocks noChangeArrowheads="1"/>
          </p:cNvSpPr>
          <p:nvPr>
            <p:custDataLst>
              <p:tags r:id="rId71"/>
            </p:custDataLst>
          </p:nvPr>
        </p:nvSpPr>
        <p:spPr bwMode="gray">
          <a:xfrm>
            <a:off x="6074402" y="3354492"/>
            <a:ext cx="58314" cy="26725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8" name="Rectangle 109"/>
          <p:cNvSpPr>
            <a:spLocks noChangeArrowheads="1"/>
          </p:cNvSpPr>
          <p:nvPr>
            <p:custDataLst>
              <p:tags r:id="rId72"/>
            </p:custDataLst>
          </p:nvPr>
        </p:nvSpPr>
        <p:spPr bwMode="gray">
          <a:xfrm>
            <a:off x="6555495" y="3354492"/>
            <a:ext cx="212200" cy="36282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9" name="Rectangle 99"/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4396247" y="3354493"/>
            <a:ext cx="38876" cy="4373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9" name="Rectangle 120"/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5658104" y="3354493"/>
            <a:ext cx="4860" cy="10690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06" name="Rectangle 117"/>
          <p:cNvSpPr>
            <a:spLocks noChangeArrowheads="1"/>
          </p:cNvSpPr>
          <p:nvPr>
            <p:custDataLst>
              <p:tags r:id="rId75"/>
            </p:custDataLst>
          </p:nvPr>
        </p:nvSpPr>
        <p:spPr bwMode="gray">
          <a:xfrm>
            <a:off x="5980451" y="3354493"/>
            <a:ext cx="12959" cy="171693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20" name="Rectangle 106"/>
          <p:cNvSpPr>
            <a:spLocks noChangeArrowheads="1"/>
          </p:cNvSpPr>
          <p:nvPr>
            <p:custDataLst>
              <p:tags r:id="rId76"/>
            </p:custDataLst>
          </p:nvPr>
        </p:nvSpPr>
        <p:spPr bwMode="gray">
          <a:xfrm>
            <a:off x="6783892" y="3354492"/>
            <a:ext cx="58314" cy="37092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96" name="Rectangle 107"/>
          <p:cNvSpPr>
            <a:spLocks noChangeArrowheads="1"/>
          </p:cNvSpPr>
          <p:nvPr>
            <p:custDataLst>
              <p:tags r:id="rId77"/>
            </p:custDataLst>
          </p:nvPr>
        </p:nvSpPr>
        <p:spPr bwMode="gray">
          <a:xfrm>
            <a:off x="6772554" y="3354492"/>
            <a:ext cx="11339" cy="36930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10" name="Rectangle 131"/>
          <p:cNvSpPr>
            <a:spLocks noChangeArrowheads="1"/>
          </p:cNvSpPr>
          <p:nvPr>
            <p:custDataLst>
              <p:tags r:id="rId78"/>
            </p:custDataLst>
          </p:nvPr>
        </p:nvSpPr>
        <p:spPr bwMode="gray">
          <a:xfrm>
            <a:off x="7240687" y="3354493"/>
            <a:ext cx="21058" cy="51022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11" name="Rectangle 103"/>
          <p:cNvSpPr>
            <a:spLocks noChangeArrowheads="1"/>
          </p:cNvSpPr>
          <p:nvPr>
            <p:custDataLst>
              <p:tags r:id="rId79"/>
            </p:custDataLst>
          </p:nvPr>
        </p:nvSpPr>
        <p:spPr bwMode="gray">
          <a:xfrm>
            <a:off x="6928058" y="3354492"/>
            <a:ext cx="312630" cy="421134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16" name="Rectangle 133"/>
          <p:cNvSpPr>
            <a:spLocks noChangeArrowheads="1"/>
          </p:cNvSpPr>
          <p:nvPr>
            <p:custDataLst>
              <p:tags r:id="rId80"/>
            </p:custDataLst>
          </p:nvPr>
        </p:nvSpPr>
        <p:spPr bwMode="gray">
          <a:xfrm>
            <a:off x="6850306" y="3354492"/>
            <a:ext cx="77752" cy="39521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0" name="Rectangle 122"/>
          <p:cNvSpPr>
            <a:spLocks noChangeArrowheads="1"/>
          </p:cNvSpPr>
          <p:nvPr>
            <p:custDataLst>
              <p:tags r:id="rId81"/>
            </p:custDataLst>
          </p:nvPr>
        </p:nvSpPr>
        <p:spPr bwMode="gray">
          <a:xfrm>
            <a:off x="5650004" y="3354493"/>
            <a:ext cx="4860" cy="8260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25" name="Rectangle 224"/>
          <p:cNvSpPr/>
          <p:nvPr>
            <p:custDataLst>
              <p:tags r:id="rId82"/>
            </p:custDataLst>
          </p:nvPr>
        </p:nvSpPr>
        <p:spPr bwMode="gray">
          <a:xfrm>
            <a:off x="5654864" y="3354492"/>
            <a:ext cx="3240" cy="98805"/>
          </a:xfrm>
          <a:prstGeom prst="rect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401" name="Rectangle 112"/>
          <p:cNvSpPr>
            <a:spLocks noChangeArrowheads="1"/>
          </p:cNvSpPr>
          <p:nvPr>
            <p:custDataLst>
              <p:tags r:id="rId83"/>
            </p:custDataLst>
          </p:nvPr>
        </p:nvSpPr>
        <p:spPr bwMode="gray">
          <a:xfrm>
            <a:off x="6142436" y="3354493"/>
            <a:ext cx="95571" cy="320709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1" name="Rectangle 123"/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5345474" y="3354492"/>
            <a:ext cx="304530" cy="7936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2" name="Rectangle 124"/>
          <p:cNvSpPr>
            <a:spLocks noChangeArrowheads="1"/>
          </p:cNvSpPr>
          <p:nvPr>
            <p:custDataLst>
              <p:tags r:id="rId85"/>
            </p:custDataLst>
          </p:nvPr>
        </p:nvSpPr>
        <p:spPr bwMode="gray">
          <a:xfrm>
            <a:off x="5342234" y="3354492"/>
            <a:ext cx="3240" cy="7774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3" name="Rectangle 95"/>
          <p:cNvSpPr>
            <a:spLocks noChangeArrowheads="1"/>
          </p:cNvSpPr>
          <p:nvPr>
            <p:custDataLst>
              <p:tags r:id="rId86"/>
            </p:custDataLst>
          </p:nvPr>
        </p:nvSpPr>
        <p:spPr bwMode="gray">
          <a:xfrm>
            <a:off x="4972910" y="3354493"/>
            <a:ext cx="369324" cy="7450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4" name="Rectangle 126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4966431" y="3354493"/>
            <a:ext cx="6479" cy="5507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5" name="Rectangle 127"/>
          <p:cNvSpPr>
            <a:spLocks noChangeArrowheads="1"/>
          </p:cNvSpPr>
          <p:nvPr>
            <p:custDataLst>
              <p:tags r:id="rId88"/>
            </p:custDataLst>
          </p:nvPr>
        </p:nvSpPr>
        <p:spPr bwMode="gray">
          <a:xfrm>
            <a:off x="4888679" y="3354492"/>
            <a:ext cx="77752" cy="5345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7" name="Rectangle 128"/>
          <p:cNvSpPr>
            <a:spLocks noChangeArrowheads="1"/>
          </p:cNvSpPr>
          <p:nvPr>
            <p:custDataLst>
              <p:tags r:id="rId89"/>
            </p:custDataLst>
          </p:nvPr>
        </p:nvSpPr>
        <p:spPr bwMode="gray">
          <a:xfrm>
            <a:off x="4435123" y="3354493"/>
            <a:ext cx="453555" cy="4859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41" name="Rectangle 130"/>
          <p:cNvSpPr>
            <a:spLocks noChangeArrowheads="1"/>
          </p:cNvSpPr>
          <p:nvPr>
            <p:custDataLst>
              <p:tags r:id="rId90"/>
            </p:custDataLst>
          </p:nvPr>
        </p:nvSpPr>
        <p:spPr bwMode="gray">
          <a:xfrm>
            <a:off x="4344413" y="3346393"/>
            <a:ext cx="17819" cy="8099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0" name="Rectangle 131"/>
          <p:cNvSpPr>
            <a:spLocks noChangeArrowheads="1"/>
          </p:cNvSpPr>
          <p:nvPr>
            <p:custDataLst>
              <p:tags r:id="rId91"/>
            </p:custDataLst>
          </p:nvPr>
        </p:nvSpPr>
        <p:spPr bwMode="gray">
          <a:xfrm>
            <a:off x="4305536" y="3335055"/>
            <a:ext cx="38876" cy="1943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5" name="Rectangle 424"/>
          <p:cNvSpPr/>
          <p:nvPr>
            <p:custDataLst>
              <p:tags r:id="rId92"/>
            </p:custDataLst>
          </p:nvPr>
        </p:nvSpPr>
        <p:spPr bwMode="gray">
          <a:xfrm>
            <a:off x="8800594" y="3354493"/>
            <a:ext cx="69654" cy="2253066"/>
          </a:xfrm>
          <a:prstGeom prst="rect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426" name="Rectangle 74"/>
          <p:cNvSpPr>
            <a:spLocks noChangeArrowheads="1"/>
          </p:cNvSpPr>
          <p:nvPr>
            <p:custDataLst>
              <p:tags r:id="rId93"/>
            </p:custDataLst>
          </p:nvPr>
        </p:nvSpPr>
        <p:spPr bwMode="gray">
          <a:xfrm>
            <a:off x="8795734" y="3354493"/>
            <a:ext cx="4860" cy="225144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7" name="Rectangle 73"/>
          <p:cNvSpPr>
            <a:spLocks noChangeArrowheads="1"/>
          </p:cNvSpPr>
          <p:nvPr>
            <p:custDataLst>
              <p:tags r:id="rId94"/>
            </p:custDataLst>
          </p:nvPr>
        </p:nvSpPr>
        <p:spPr bwMode="gray">
          <a:xfrm>
            <a:off x="8781156" y="3354492"/>
            <a:ext cx="14579" cy="2230389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8" name="Rectangle 76"/>
          <p:cNvSpPr>
            <a:spLocks noChangeArrowheads="1"/>
          </p:cNvSpPr>
          <p:nvPr>
            <p:custDataLst>
              <p:tags r:id="rId95"/>
            </p:custDataLst>
          </p:nvPr>
        </p:nvSpPr>
        <p:spPr bwMode="gray">
          <a:xfrm>
            <a:off x="8774677" y="3354492"/>
            <a:ext cx="6479" cy="201496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29" name="Rectangle 75"/>
          <p:cNvSpPr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8747138" y="3354493"/>
            <a:ext cx="27538" cy="183841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21" name="Rectangle 14"/>
          <p:cNvSpPr>
            <a:spLocks noChangeArrowheads="1"/>
          </p:cNvSpPr>
          <p:nvPr>
            <p:custDataLst>
              <p:tags r:id="rId97"/>
            </p:custDataLst>
          </p:nvPr>
        </p:nvSpPr>
        <p:spPr bwMode="gray">
          <a:xfrm>
            <a:off x="8671007" y="3354493"/>
            <a:ext cx="76133" cy="170073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22" name="Rectangle 15"/>
          <p:cNvSpPr>
            <a:spLocks noChangeArrowheads="1"/>
          </p:cNvSpPr>
          <p:nvPr>
            <p:custDataLst>
              <p:tags r:id="rId98"/>
            </p:custDataLst>
          </p:nvPr>
        </p:nvSpPr>
        <p:spPr bwMode="gray">
          <a:xfrm>
            <a:off x="8638610" y="3354493"/>
            <a:ext cx="32397" cy="161164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27" name="Rectangle 77"/>
          <p:cNvSpPr>
            <a:spLocks noChangeArrowheads="1"/>
          </p:cNvSpPr>
          <p:nvPr>
            <p:custDataLst>
              <p:tags r:id="rId99"/>
            </p:custDataLst>
          </p:nvPr>
        </p:nvSpPr>
        <p:spPr bwMode="gray">
          <a:xfrm>
            <a:off x="8627271" y="3354492"/>
            <a:ext cx="11339" cy="1576012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29" name="Rectangle 46"/>
          <p:cNvSpPr>
            <a:spLocks noChangeArrowheads="1"/>
          </p:cNvSpPr>
          <p:nvPr>
            <p:custDataLst>
              <p:tags r:id="rId100"/>
            </p:custDataLst>
          </p:nvPr>
        </p:nvSpPr>
        <p:spPr bwMode="gray">
          <a:xfrm>
            <a:off x="8620791" y="3354492"/>
            <a:ext cx="6479" cy="157601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31" name="Rectangle 79"/>
          <p:cNvSpPr>
            <a:spLocks noChangeArrowheads="1"/>
          </p:cNvSpPr>
          <p:nvPr>
            <p:custDataLst>
              <p:tags r:id="rId101"/>
            </p:custDataLst>
          </p:nvPr>
        </p:nvSpPr>
        <p:spPr bwMode="gray">
          <a:xfrm>
            <a:off x="8601353" y="3354493"/>
            <a:ext cx="19438" cy="154523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35" name="Rectangle 48"/>
          <p:cNvSpPr>
            <a:spLocks noChangeArrowheads="1"/>
          </p:cNvSpPr>
          <p:nvPr>
            <p:custDataLst>
              <p:tags r:id="rId102"/>
            </p:custDataLst>
          </p:nvPr>
        </p:nvSpPr>
        <p:spPr bwMode="gray">
          <a:xfrm>
            <a:off x="8599734" y="3354492"/>
            <a:ext cx="1620" cy="154361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37" name="Rectangle 81"/>
          <p:cNvSpPr>
            <a:spLocks noChangeArrowheads="1"/>
          </p:cNvSpPr>
          <p:nvPr>
            <p:custDataLst>
              <p:tags r:id="rId103"/>
            </p:custDataLst>
          </p:nvPr>
        </p:nvSpPr>
        <p:spPr bwMode="gray">
          <a:xfrm>
            <a:off x="8570577" y="3354493"/>
            <a:ext cx="29157" cy="1514462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38" name="Rectangle 82"/>
          <p:cNvSpPr>
            <a:spLocks noChangeArrowheads="1"/>
          </p:cNvSpPr>
          <p:nvPr>
            <p:custDataLst>
              <p:tags r:id="rId104"/>
            </p:custDataLst>
          </p:nvPr>
        </p:nvSpPr>
        <p:spPr bwMode="gray">
          <a:xfrm>
            <a:off x="8502544" y="3354493"/>
            <a:ext cx="68033" cy="139622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39" name="Rectangle 83"/>
          <p:cNvSpPr>
            <a:spLocks noChangeArrowheads="1"/>
          </p:cNvSpPr>
          <p:nvPr>
            <p:custDataLst>
              <p:tags r:id="rId105"/>
            </p:custDataLst>
          </p:nvPr>
        </p:nvSpPr>
        <p:spPr bwMode="gray">
          <a:xfrm>
            <a:off x="8497684" y="3354493"/>
            <a:ext cx="4860" cy="139136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0" name="Rectangle 84"/>
          <p:cNvSpPr>
            <a:spLocks noChangeArrowheads="1"/>
          </p:cNvSpPr>
          <p:nvPr>
            <p:custDataLst>
              <p:tags r:id="rId106"/>
            </p:custDataLst>
          </p:nvPr>
        </p:nvSpPr>
        <p:spPr bwMode="gray">
          <a:xfrm>
            <a:off x="8408593" y="3354493"/>
            <a:ext cx="89092" cy="138974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1" name="Rectangle 85"/>
          <p:cNvSpPr>
            <a:spLocks noChangeArrowheads="1"/>
          </p:cNvSpPr>
          <p:nvPr>
            <p:custDataLst>
              <p:tags r:id="rId107"/>
            </p:custDataLst>
          </p:nvPr>
        </p:nvSpPr>
        <p:spPr bwMode="gray">
          <a:xfrm>
            <a:off x="8394013" y="3354492"/>
            <a:ext cx="14579" cy="1334670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3" name="Rectangle 86"/>
          <p:cNvSpPr>
            <a:spLocks noChangeArrowheads="1"/>
          </p:cNvSpPr>
          <p:nvPr>
            <p:custDataLst>
              <p:tags r:id="rId108"/>
            </p:custDataLst>
          </p:nvPr>
        </p:nvSpPr>
        <p:spPr bwMode="gray">
          <a:xfrm>
            <a:off x="8381054" y="3354493"/>
            <a:ext cx="12959" cy="133305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4" name="Rectangle 87"/>
          <p:cNvSpPr>
            <a:spLocks noChangeArrowheads="1"/>
          </p:cNvSpPr>
          <p:nvPr>
            <p:custDataLst>
              <p:tags r:id="rId109"/>
            </p:custDataLst>
          </p:nvPr>
        </p:nvSpPr>
        <p:spPr bwMode="gray">
          <a:xfrm>
            <a:off x="8222311" y="3354493"/>
            <a:ext cx="158744" cy="130065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5" name="Rectangle 88"/>
          <p:cNvSpPr>
            <a:spLocks noChangeArrowheads="1"/>
          </p:cNvSpPr>
          <p:nvPr>
            <p:custDataLst>
              <p:tags r:id="rId110"/>
            </p:custDataLst>
          </p:nvPr>
        </p:nvSpPr>
        <p:spPr bwMode="gray">
          <a:xfrm>
            <a:off x="8180195" y="3354493"/>
            <a:ext cx="42116" cy="1150019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6" name="Rectangle 89"/>
          <p:cNvSpPr>
            <a:spLocks noChangeArrowheads="1"/>
          </p:cNvSpPr>
          <p:nvPr>
            <p:custDataLst>
              <p:tags r:id="rId111"/>
            </p:custDataLst>
          </p:nvPr>
        </p:nvSpPr>
        <p:spPr bwMode="gray">
          <a:xfrm>
            <a:off x="8170476" y="3354492"/>
            <a:ext cx="9719" cy="112086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7" name="Rectangle 120"/>
          <p:cNvSpPr>
            <a:spLocks noChangeArrowheads="1"/>
          </p:cNvSpPr>
          <p:nvPr>
            <p:custDataLst>
              <p:tags r:id="rId112"/>
            </p:custDataLst>
          </p:nvPr>
        </p:nvSpPr>
        <p:spPr bwMode="gray">
          <a:xfrm>
            <a:off x="8053847" y="3354493"/>
            <a:ext cx="116629" cy="1026918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26" name="Rectangle 225"/>
          <p:cNvSpPr/>
          <p:nvPr>
            <p:custDataLst>
              <p:tags r:id="rId113"/>
            </p:custDataLst>
          </p:nvPr>
        </p:nvSpPr>
        <p:spPr bwMode="gray">
          <a:xfrm>
            <a:off x="8050608" y="3354493"/>
            <a:ext cx="3240" cy="962128"/>
          </a:xfrm>
          <a:prstGeom prst="rect">
            <a:avLst/>
          </a:prstGeom>
          <a:noFill/>
          <a:ln w="31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91" name="Rectangle 92"/>
          <p:cNvSpPr>
            <a:spLocks noChangeArrowheads="1"/>
          </p:cNvSpPr>
          <p:nvPr>
            <p:custDataLst>
              <p:tags r:id="rId114"/>
            </p:custDataLst>
          </p:nvPr>
        </p:nvSpPr>
        <p:spPr bwMode="gray">
          <a:xfrm>
            <a:off x="7776854" y="3354493"/>
            <a:ext cx="273754" cy="93621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93" name="Rectangle 93"/>
          <p:cNvSpPr>
            <a:spLocks noChangeArrowheads="1"/>
          </p:cNvSpPr>
          <p:nvPr>
            <p:custDataLst>
              <p:tags r:id="rId115"/>
            </p:custDataLst>
          </p:nvPr>
        </p:nvSpPr>
        <p:spPr bwMode="gray">
          <a:xfrm>
            <a:off x="7668325" y="3354493"/>
            <a:ext cx="108530" cy="92973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97" name="Rectangle 94"/>
          <p:cNvSpPr>
            <a:spLocks noChangeArrowheads="1"/>
          </p:cNvSpPr>
          <p:nvPr>
            <p:custDataLst>
              <p:tags r:id="rId116"/>
            </p:custDataLst>
          </p:nvPr>
        </p:nvSpPr>
        <p:spPr bwMode="gray">
          <a:xfrm>
            <a:off x="7631069" y="3354492"/>
            <a:ext cx="37257" cy="759661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98" name="Rectangle 95"/>
          <p:cNvSpPr>
            <a:spLocks noChangeArrowheads="1"/>
          </p:cNvSpPr>
          <p:nvPr>
            <p:custDataLst>
              <p:tags r:id="rId117"/>
            </p:custDataLst>
          </p:nvPr>
        </p:nvSpPr>
        <p:spPr bwMode="gray">
          <a:xfrm>
            <a:off x="7323300" y="3354493"/>
            <a:ext cx="307770" cy="72240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01" name="Rectangle 96"/>
          <p:cNvSpPr>
            <a:spLocks noChangeArrowheads="1"/>
          </p:cNvSpPr>
          <p:nvPr>
            <p:custDataLst>
              <p:tags r:id="rId118"/>
            </p:custDataLst>
          </p:nvPr>
        </p:nvSpPr>
        <p:spPr bwMode="gray">
          <a:xfrm>
            <a:off x="7315199" y="3354493"/>
            <a:ext cx="8100" cy="67219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02" name="Rectangle 97"/>
          <p:cNvSpPr>
            <a:spLocks noChangeArrowheads="1"/>
          </p:cNvSpPr>
          <p:nvPr>
            <p:custDataLst>
              <p:tags r:id="rId119"/>
            </p:custDataLst>
          </p:nvPr>
        </p:nvSpPr>
        <p:spPr bwMode="gray">
          <a:xfrm>
            <a:off x="7300622" y="3354492"/>
            <a:ext cx="14579" cy="66733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04" name="Rectangle 98"/>
          <p:cNvSpPr>
            <a:spLocks noChangeArrowheads="1"/>
          </p:cNvSpPr>
          <p:nvPr>
            <p:custDataLst>
              <p:tags r:id="rId120"/>
            </p:custDataLst>
          </p:nvPr>
        </p:nvSpPr>
        <p:spPr bwMode="gray">
          <a:xfrm>
            <a:off x="7286043" y="3354492"/>
            <a:ext cx="14579" cy="66733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07" name="Rectangle 99"/>
          <p:cNvSpPr>
            <a:spLocks noChangeArrowheads="1"/>
          </p:cNvSpPr>
          <p:nvPr>
            <p:custDataLst>
              <p:tags r:id="rId121"/>
            </p:custDataLst>
          </p:nvPr>
        </p:nvSpPr>
        <p:spPr bwMode="gray">
          <a:xfrm>
            <a:off x="7279563" y="3354492"/>
            <a:ext cx="6479" cy="61064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08" name="Rectangle 100"/>
          <p:cNvSpPr>
            <a:spLocks noChangeArrowheads="1"/>
          </p:cNvSpPr>
          <p:nvPr>
            <p:custDataLst>
              <p:tags r:id="rId122"/>
            </p:custDataLst>
          </p:nvPr>
        </p:nvSpPr>
        <p:spPr bwMode="gray">
          <a:xfrm>
            <a:off x="7271464" y="3354492"/>
            <a:ext cx="8100" cy="609024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09" name="Rectangle 101"/>
          <p:cNvSpPr>
            <a:spLocks noChangeArrowheads="1"/>
          </p:cNvSpPr>
          <p:nvPr>
            <p:custDataLst>
              <p:tags r:id="rId123"/>
            </p:custDataLst>
          </p:nvPr>
        </p:nvSpPr>
        <p:spPr bwMode="gray">
          <a:xfrm>
            <a:off x="7261746" y="3354493"/>
            <a:ext cx="9719" cy="54261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7" name="Rectangle 43"/>
          <p:cNvSpPr>
            <a:spLocks noChangeArrowheads="1"/>
          </p:cNvSpPr>
          <p:nvPr>
            <p:custDataLst>
              <p:tags r:id="rId124"/>
            </p:custDataLst>
          </p:nvPr>
        </p:nvSpPr>
        <p:spPr bwMode="gray">
          <a:xfrm>
            <a:off x="2301794" y="2181797"/>
            <a:ext cx="17819" cy="1172695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8" name="Rectangle 44"/>
          <p:cNvSpPr>
            <a:spLocks noChangeArrowheads="1"/>
          </p:cNvSpPr>
          <p:nvPr>
            <p:custDataLst>
              <p:tags r:id="rId125"/>
            </p:custDataLst>
          </p:nvPr>
        </p:nvSpPr>
        <p:spPr bwMode="gray">
          <a:xfrm>
            <a:off x="2259678" y="2104049"/>
            <a:ext cx="42116" cy="125044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79" name="Rectangle 45"/>
          <p:cNvSpPr>
            <a:spLocks noChangeArrowheads="1"/>
          </p:cNvSpPr>
          <p:nvPr>
            <p:custDataLst>
              <p:tags r:id="rId126"/>
            </p:custDataLst>
          </p:nvPr>
        </p:nvSpPr>
        <p:spPr bwMode="gray">
          <a:xfrm>
            <a:off x="1828801" y="2058696"/>
            <a:ext cx="430878" cy="1295796"/>
          </a:xfrm>
          <a:prstGeom prst="rect">
            <a:avLst/>
          </a:prstGeom>
          <a:noFill/>
          <a:ln w="31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0" name="Rectangle 46"/>
          <p:cNvSpPr>
            <a:spLocks noChangeArrowheads="1"/>
          </p:cNvSpPr>
          <p:nvPr>
            <p:custDataLst>
              <p:tags r:id="rId127"/>
            </p:custDataLst>
          </p:nvPr>
        </p:nvSpPr>
        <p:spPr bwMode="gray">
          <a:xfrm>
            <a:off x="1783445" y="1972849"/>
            <a:ext cx="45356" cy="1381643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1" name="Rectangle 47"/>
          <p:cNvSpPr>
            <a:spLocks noChangeArrowheads="1"/>
          </p:cNvSpPr>
          <p:nvPr>
            <p:custDataLst>
              <p:tags r:id="rId128"/>
            </p:custDataLst>
          </p:nvPr>
        </p:nvSpPr>
        <p:spPr bwMode="gray">
          <a:xfrm>
            <a:off x="1780206" y="1955032"/>
            <a:ext cx="3240" cy="139946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2" name="Rectangle 48"/>
          <p:cNvSpPr>
            <a:spLocks noChangeArrowheads="1"/>
          </p:cNvSpPr>
          <p:nvPr>
            <p:custDataLst>
              <p:tags r:id="rId129"/>
            </p:custDataLst>
          </p:nvPr>
        </p:nvSpPr>
        <p:spPr bwMode="gray">
          <a:xfrm>
            <a:off x="1747808" y="1953412"/>
            <a:ext cx="32397" cy="1401080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3" name="Rectangle 102"/>
          <p:cNvSpPr>
            <a:spLocks noChangeArrowheads="1"/>
          </p:cNvSpPr>
          <p:nvPr>
            <p:custDataLst>
              <p:tags r:id="rId130"/>
            </p:custDataLst>
          </p:nvPr>
        </p:nvSpPr>
        <p:spPr bwMode="gray">
          <a:xfrm>
            <a:off x="1721891" y="1932357"/>
            <a:ext cx="25917" cy="1422136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84" name="Rectangle 49"/>
          <p:cNvSpPr>
            <a:spLocks noChangeArrowheads="1"/>
          </p:cNvSpPr>
          <p:nvPr>
            <p:custDataLst>
              <p:tags r:id="rId131"/>
            </p:custDataLst>
          </p:nvPr>
        </p:nvSpPr>
        <p:spPr bwMode="gray">
          <a:xfrm>
            <a:off x="1692734" y="1742846"/>
            <a:ext cx="29157" cy="1611647"/>
          </a:xfrm>
          <a:prstGeom prst="rect">
            <a:avLst/>
          </a:prstGeom>
          <a:noFill/>
          <a:ln w="31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cxnSp>
        <p:nvCxnSpPr>
          <p:cNvPr id="227" name="Straight Connector 226"/>
          <p:cNvCxnSpPr/>
          <p:nvPr>
            <p:custDataLst>
              <p:tags r:id="rId132"/>
            </p:custDataLst>
          </p:nvPr>
        </p:nvCxnSpPr>
        <p:spPr bwMode="gray">
          <a:xfrm flipV="1">
            <a:off x="562085" y="1098187"/>
            <a:ext cx="0" cy="45142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7" name="Straight Connector 456"/>
          <p:cNvCxnSpPr/>
          <p:nvPr>
            <p:custDataLst>
              <p:tags r:id="rId133"/>
            </p:custDataLst>
          </p:nvPr>
        </p:nvCxnSpPr>
        <p:spPr bwMode="gray">
          <a:xfrm>
            <a:off x="557226" y="3354492"/>
            <a:ext cx="831788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" name="Straight Connector 455"/>
          <p:cNvCxnSpPr/>
          <p:nvPr>
            <p:custDataLst>
              <p:tags r:id="rId134"/>
            </p:custDataLst>
          </p:nvPr>
        </p:nvCxnSpPr>
        <p:spPr bwMode="gray">
          <a:xfrm flipV="1">
            <a:off x="7371895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" name="Straight Connector 459"/>
          <p:cNvCxnSpPr/>
          <p:nvPr>
            <p:custDataLst>
              <p:tags r:id="rId135"/>
            </p:custDataLst>
          </p:nvPr>
        </p:nvCxnSpPr>
        <p:spPr bwMode="gray">
          <a:xfrm flipV="1">
            <a:off x="6236386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" name="Straight Connector 460"/>
          <p:cNvCxnSpPr/>
          <p:nvPr>
            <p:custDataLst>
              <p:tags r:id="rId136"/>
            </p:custDataLst>
          </p:nvPr>
        </p:nvCxnSpPr>
        <p:spPr bwMode="gray">
          <a:xfrm flipV="1">
            <a:off x="5102498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" name="Straight Connector 457"/>
          <p:cNvCxnSpPr/>
          <p:nvPr>
            <p:custDataLst>
              <p:tags r:id="rId137"/>
            </p:custDataLst>
          </p:nvPr>
        </p:nvCxnSpPr>
        <p:spPr bwMode="gray">
          <a:xfrm flipV="1">
            <a:off x="3966990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5" name="Straight Connector 454"/>
          <p:cNvCxnSpPr/>
          <p:nvPr>
            <p:custDataLst>
              <p:tags r:id="rId138"/>
            </p:custDataLst>
          </p:nvPr>
        </p:nvCxnSpPr>
        <p:spPr bwMode="gray">
          <a:xfrm flipV="1">
            <a:off x="2831481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9" name="Straight Connector 458"/>
          <p:cNvCxnSpPr/>
          <p:nvPr>
            <p:custDataLst>
              <p:tags r:id="rId139"/>
            </p:custDataLst>
          </p:nvPr>
        </p:nvCxnSpPr>
        <p:spPr bwMode="gray">
          <a:xfrm flipV="1">
            <a:off x="1695973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" name="Straight Connector 461"/>
          <p:cNvCxnSpPr/>
          <p:nvPr>
            <p:custDataLst>
              <p:tags r:id="rId140"/>
            </p:custDataLst>
          </p:nvPr>
        </p:nvCxnSpPr>
        <p:spPr bwMode="gray">
          <a:xfrm flipV="1">
            <a:off x="8507402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5" name="Straight Connector 474"/>
          <p:cNvCxnSpPr/>
          <p:nvPr>
            <p:custDataLst>
              <p:tags r:id="rId141"/>
            </p:custDataLst>
          </p:nvPr>
        </p:nvCxnSpPr>
        <p:spPr bwMode="gray">
          <a:xfrm flipV="1">
            <a:off x="562085" y="3310759"/>
            <a:ext cx="0" cy="4373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2678" name="Rectangle 190"/>
          <p:cNvSpPr>
            <a:spLocks noChangeArrowheads="1"/>
          </p:cNvSpPr>
          <p:nvPr>
            <p:custDataLst>
              <p:tags r:id="rId142"/>
            </p:custDataLst>
          </p:nvPr>
        </p:nvSpPr>
        <p:spPr bwMode="gray">
          <a:xfrm>
            <a:off x="387142" y="3276744"/>
            <a:ext cx="71273" cy="1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buSzPct val="120000"/>
            </a:pPr>
            <a:fld id="{93353CC9-1E5E-47C0-89F2-DCB4C635B8C8}" type="datetime'''''''''''''''''0''''''''''''''''''''''''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buSzPct val="120000"/>
              </a:pPr>
              <a:t>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90" name="Rectangle 394"/>
          <p:cNvSpPr>
            <a:spLocks noChangeArrowheads="1"/>
          </p:cNvSpPr>
          <p:nvPr>
            <p:custDataLst>
              <p:tags r:id="rId143"/>
            </p:custDataLst>
          </p:nvPr>
        </p:nvSpPr>
        <p:spPr bwMode="gray">
          <a:xfrm>
            <a:off x="272134" y="3735132"/>
            <a:ext cx="186282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D1EA7CF9-CFBB-45C0-A37C-1C34005524D6}" type="datetime'-''''''''''''''''''''''''''''''''''2''''''''''''0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-20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88" name="Rectangle 392"/>
          <p:cNvSpPr>
            <a:spLocks noChangeArrowheads="1"/>
          </p:cNvSpPr>
          <p:nvPr>
            <p:custDataLst>
              <p:tags r:id="rId144"/>
            </p:custDataLst>
          </p:nvPr>
        </p:nvSpPr>
        <p:spPr bwMode="gray">
          <a:xfrm>
            <a:off x="272134" y="4185421"/>
            <a:ext cx="186282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4B20F198-D002-4509-A817-BAC6EEFD9048}" type="datetime'-40''''''''''''''''''''''''''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-40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86" name="Rectangle 390"/>
          <p:cNvSpPr>
            <a:spLocks noChangeArrowheads="1"/>
          </p:cNvSpPr>
          <p:nvPr>
            <p:custDataLst>
              <p:tags r:id="rId145"/>
            </p:custDataLst>
          </p:nvPr>
        </p:nvSpPr>
        <p:spPr bwMode="gray">
          <a:xfrm>
            <a:off x="272134" y="4635711"/>
            <a:ext cx="186282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7C3245D5-9CDE-4AD7-8DCF-95DA4A029D16}" type="datetime'''''''''-''''''''''''''''''''''6''''''''''''0''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-60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84" name="Rectangle 388"/>
          <p:cNvSpPr>
            <a:spLocks noChangeArrowheads="1"/>
          </p:cNvSpPr>
          <p:nvPr>
            <p:custDataLst>
              <p:tags r:id="rId146"/>
            </p:custDataLst>
          </p:nvPr>
        </p:nvSpPr>
        <p:spPr bwMode="gray">
          <a:xfrm>
            <a:off x="272134" y="5086000"/>
            <a:ext cx="186282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1940C45F-DBDC-4FAD-8E9E-DD8A731E6564}" type="datetime'''''''''''-''''''''''8''0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-80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681" name="Rectangle 185"/>
          <p:cNvSpPr>
            <a:spLocks noChangeArrowheads="1"/>
          </p:cNvSpPr>
          <p:nvPr>
            <p:custDataLst>
              <p:tags r:id="rId147"/>
            </p:custDataLst>
          </p:nvPr>
        </p:nvSpPr>
        <p:spPr bwMode="gray">
          <a:xfrm>
            <a:off x="200861" y="5537909"/>
            <a:ext cx="257555" cy="1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SzPct val="120000"/>
            </a:pPr>
            <a:fld id="{9C1E51AF-B3E8-45A9-B790-A011907B2C6F}" type="datetime'''''''-1''''''''''''''''''''''''''''''''''0''''''''''''''''0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SzPct val="120000"/>
              </a:pPr>
              <a:t>-100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689" name="Rectangle 193"/>
          <p:cNvSpPr>
            <a:spLocks noChangeArrowheads="1"/>
          </p:cNvSpPr>
          <p:nvPr>
            <p:custDataLst>
              <p:tags r:id="rId148"/>
            </p:custDataLst>
          </p:nvPr>
        </p:nvSpPr>
        <p:spPr bwMode="gray">
          <a:xfrm>
            <a:off x="6165113" y="3474354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2960"/>
              </a:buClr>
            </a:pPr>
            <a:r>
              <a:rPr lang="en-US" sz="1000" dirty="0">
                <a:solidFill>
                  <a:srgbClr val="000000"/>
                </a:solidFill>
                <a:latin typeface="Arial"/>
                <a:sym typeface="Arial"/>
              </a:rPr>
              <a:t>25</a:t>
            </a:r>
          </a:p>
        </p:txBody>
      </p:sp>
      <p:sp>
        <p:nvSpPr>
          <p:cNvPr id="362806" name="Rectangle 310"/>
          <p:cNvSpPr>
            <a:spLocks noChangeArrowheads="1"/>
          </p:cNvSpPr>
          <p:nvPr>
            <p:custDataLst>
              <p:tags r:id="rId149"/>
            </p:custDataLst>
          </p:nvPr>
        </p:nvSpPr>
        <p:spPr bwMode="gray">
          <a:xfrm>
            <a:off x="244596" y="1033398"/>
            <a:ext cx="213819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5D85201A-0894-4591-8694-7E83B5A64E52}" type="datetime'1''''''''''''''''''''''''''''''''0''0''''''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100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98" name="Rectangle 402"/>
          <p:cNvSpPr>
            <a:spLocks noChangeArrowheads="1"/>
          </p:cNvSpPr>
          <p:nvPr>
            <p:custDataLst>
              <p:tags r:id="rId150"/>
            </p:custDataLst>
          </p:nvPr>
        </p:nvSpPr>
        <p:spPr bwMode="gray">
          <a:xfrm>
            <a:off x="315869" y="1483687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1E7ABEBF-6E58-4319-AD7F-8A9AF5BEF280}" type="datetime'''''''''''''''8''''''''''''''''''''0''''''''''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80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96" name="Rectangle 400"/>
          <p:cNvSpPr>
            <a:spLocks noChangeArrowheads="1"/>
          </p:cNvSpPr>
          <p:nvPr>
            <p:custDataLst>
              <p:tags r:id="rId151"/>
            </p:custDataLst>
          </p:nvPr>
        </p:nvSpPr>
        <p:spPr bwMode="gray">
          <a:xfrm>
            <a:off x="315869" y="1933976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C311343E-C4B4-45AC-BA3D-6543E3C71929}" type="datetime'6''''''''''''''''0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60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94" name="Rectangle 398"/>
          <p:cNvSpPr>
            <a:spLocks noChangeArrowheads="1"/>
          </p:cNvSpPr>
          <p:nvPr>
            <p:custDataLst>
              <p:tags r:id="rId152"/>
            </p:custDataLst>
          </p:nvPr>
        </p:nvSpPr>
        <p:spPr bwMode="gray">
          <a:xfrm>
            <a:off x="315869" y="2384265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20C69C63-44D3-425F-90DB-75A9C7EABB4E}" type="datetime'''''''''''''''''''''''''''''''4''''''''''''0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40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892" name="Rectangle 396"/>
          <p:cNvSpPr>
            <a:spLocks noChangeArrowheads="1"/>
          </p:cNvSpPr>
          <p:nvPr>
            <p:custDataLst>
              <p:tags r:id="rId153"/>
            </p:custDataLst>
          </p:nvPr>
        </p:nvSpPr>
        <p:spPr bwMode="gray">
          <a:xfrm>
            <a:off x="315869" y="2834554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buClr>
                <a:srgbClr val="002960"/>
              </a:buClr>
            </a:pPr>
            <a:fld id="{B0EA7E2E-629C-441D-91DD-0ACD1CC17E58}" type="datetime'''''''''''''''''''2''''0''''''''''''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r">
                <a:lnSpc>
                  <a:spcPct val="90000"/>
                </a:lnSpc>
                <a:buClr>
                  <a:srgbClr val="002960"/>
                </a:buClr>
              </a:pPr>
              <a:t>20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690" name="Rectangle 194"/>
          <p:cNvSpPr>
            <a:spLocks noChangeArrowheads="1"/>
          </p:cNvSpPr>
          <p:nvPr>
            <p:custDataLst>
              <p:tags r:id="rId154"/>
            </p:custDataLst>
          </p:nvPr>
        </p:nvSpPr>
        <p:spPr bwMode="gray">
          <a:xfrm>
            <a:off x="5031225" y="3474354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2960"/>
              </a:buClr>
            </a:pPr>
            <a:fld id="{6D416D7B-D1F8-40B5-B9E3-CEDA6A89C199}" type="datetime'''''''''''''''''2''''''''0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ctr">
                <a:lnSpc>
                  <a:spcPct val="90000"/>
                </a:lnSpc>
                <a:buClr>
                  <a:srgbClr val="002960"/>
                </a:buClr>
              </a:pPr>
              <a:t>20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691" name="Rectangle 195"/>
          <p:cNvSpPr>
            <a:spLocks noChangeArrowheads="1"/>
          </p:cNvSpPr>
          <p:nvPr>
            <p:custDataLst>
              <p:tags r:id="rId155"/>
            </p:custDataLst>
          </p:nvPr>
        </p:nvSpPr>
        <p:spPr bwMode="gray">
          <a:xfrm>
            <a:off x="3895717" y="3474354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2960"/>
              </a:buClr>
            </a:pPr>
            <a:fld id="{0D2CD6BE-8233-4680-8769-43DB5EF5BF5D}" type="datetime'''''''''''''''''1''''''''''''''''''5''''''''''''''''''''''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ctr">
                <a:lnSpc>
                  <a:spcPct val="90000"/>
                </a:lnSpc>
                <a:buClr>
                  <a:srgbClr val="002960"/>
                </a:buClr>
              </a:pPr>
              <a:t>15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692" name="Rectangle 196"/>
          <p:cNvSpPr>
            <a:spLocks noChangeArrowheads="1"/>
          </p:cNvSpPr>
          <p:nvPr>
            <p:custDataLst>
              <p:tags r:id="rId156"/>
            </p:custDataLst>
          </p:nvPr>
        </p:nvSpPr>
        <p:spPr bwMode="gray">
          <a:xfrm>
            <a:off x="2760208" y="3474354"/>
            <a:ext cx="142546" cy="13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2960"/>
              </a:buClr>
            </a:pPr>
            <a:fld id="{49D2E275-AA68-412B-8651-8EC003FDF141}" type="datetime'''''''''''''''''''''1''''''''''''''''''''''''''''''''0'''">
              <a:rPr lang="en-US" sz="1000">
                <a:solidFill>
                  <a:srgbClr val="000000"/>
                </a:solidFill>
                <a:latin typeface="Arial"/>
                <a:sym typeface="Arial"/>
              </a:rPr>
              <a:pPr algn="ctr">
                <a:lnSpc>
                  <a:spcPct val="90000"/>
                </a:lnSpc>
                <a:buClr>
                  <a:srgbClr val="002960"/>
                </a:buClr>
              </a:pPr>
              <a:t>10</a:t>
            </a:fld>
            <a:endParaRPr lang="en-US" sz="100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62535" name="Rectangle 39"/>
          <p:cNvSpPr>
            <a:spLocks noChangeArrowheads="1"/>
          </p:cNvSpPr>
          <p:nvPr>
            <p:custDataLst>
              <p:tags r:id="rId157"/>
            </p:custDataLst>
          </p:nvPr>
        </p:nvSpPr>
        <p:spPr bwMode="gray">
          <a:xfrm>
            <a:off x="3067978" y="2037639"/>
            <a:ext cx="12959" cy="131685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87" name="Rectangle 91"/>
          <p:cNvSpPr>
            <a:spLocks noChangeArrowheads="1"/>
          </p:cNvSpPr>
          <p:nvPr>
            <p:custDataLst>
              <p:tags r:id="rId158"/>
            </p:custDataLst>
          </p:nvPr>
        </p:nvSpPr>
        <p:spPr bwMode="gray">
          <a:xfrm>
            <a:off x="8170475" y="3354492"/>
            <a:ext cx="12959" cy="610644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88" name="Rectangle 92"/>
          <p:cNvSpPr>
            <a:spLocks noChangeArrowheads="1"/>
          </p:cNvSpPr>
          <p:nvPr>
            <p:custDataLst>
              <p:tags r:id="rId159"/>
            </p:custDataLst>
          </p:nvPr>
        </p:nvSpPr>
        <p:spPr bwMode="gray">
          <a:xfrm>
            <a:off x="8154278" y="3354492"/>
            <a:ext cx="16198" cy="609024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89" name="Rectangle 93"/>
          <p:cNvSpPr>
            <a:spLocks noChangeArrowheads="1"/>
          </p:cNvSpPr>
          <p:nvPr>
            <p:custDataLst>
              <p:tags r:id="rId160"/>
            </p:custDataLst>
          </p:nvPr>
        </p:nvSpPr>
        <p:spPr bwMode="gray">
          <a:xfrm>
            <a:off x="8134839" y="3354493"/>
            <a:ext cx="19438" cy="51022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0" name="Rectangle 94"/>
          <p:cNvSpPr>
            <a:spLocks noChangeArrowheads="1"/>
          </p:cNvSpPr>
          <p:nvPr>
            <p:custDataLst>
              <p:tags r:id="rId161"/>
            </p:custDataLst>
          </p:nvPr>
        </p:nvSpPr>
        <p:spPr bwMode="gray">
          <a:xfrm>
            <a:off x="8123501" y="3354493"/>
            <a:ext cx="11339" cy="44543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1" name="Rectangle 95"/>
          <p:cNvSpPr>
            <a:spLocks noChangeArrowheads="1"/>
          </p:cNvSpPr>
          <p:nvPr>
            <p:custDataLst>
              <p:tags r:id="rId162"/>
            </p:custDataLst>
          </p:nvPr>
        </p:nvSpPr>
        <p:spPr bwMode="gray">
          <a:xfrm>
            <a:off x="8048988" y="3354493"/>
            <a:ext cx="74513" cy="419514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2" name="Rectangle 96"/>
          <p:cNvSpPr>
            <a:spLocks noChangeArrowheads="1"/>
          </p:cNvSpPr>
          <p:nvPr>
            <p:custDataLst>
              <p:tags r:id="rId163"/>
            </p:custDataLst>
          </p:nvPr>
        </p:nvSpPr>
        <p:spPr bwMode="gray">
          <a:xfrm>
            <a:off x="7971236" y="3354492"/>
            <a:ext cx="77752" cy="39521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3" name="Rectangle 97"/>
          <p:cNvSpPr>
            <a:spLocks noChangeArrowheads="1"/>
          </p:cNvSpPr>
          <p:nvPr>
            <p:custDataLst>
              <p:tags r:id="rId164"/>
            </p:custDataLst>
          </p:nvPr>
        </p:nvSpPr>
        <p:spPr bwMode="gray">
          <a:xfrm>
            <a:off x="7912921" y="3354492"/>
            <a:ext cx="58314" cy="370922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4" name="Rectangle 98"/>
          <p:cNvSpPr>
            <a:spLocks noChangeArrowheads="1"/>
          </p:cNvSpPr>
          <p:nvPr>
            <p:custDataLst>
              <p:tags r:id="rId165"/>
            </p:custDataLst>
          </p:nvPr>
        </p:nvSpPr>
        <p:spPr bwMode="gray">
          <a:xfrm>
            <a:off x="7700722" y="3354492"/>
            <a:ext cx="212200" cy="36282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5" name="Rectangle 99"/>
          <p:cNvSpPr>
            <a:spLocks noChangeArrowheads="1"/>
          </p:cNvSpPr>
          <p:nvPr>
            <p:custDataLst>
              <p:tags r:id="rId166"/>
            </p:custDataLst>
          </p:nvPr>
        </p:nvSpPr>
        <p:spPr bwMode="gray">
          <a:xfrm>
            <a:off x="7689384" y="3354493"/>
            <a:ext cx="11339" cy="348246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6" name="Rectangle 100"/>
          <p:cNvSpPr>
            <a:spLocks noChangeArrowheads="1"/>
          </p:cNvSpPr>
          <p:nvPr>
            <p:custDataLst>
              <p:tags r:id="rId167"/>
            </p:custDataLst>
          </p:nvPr>
        </p:nvSpPr>
        <p:spPr bwMode="gray">
          <a:xfrm>
            <a:off x="7592193" y="3354493"/>
            <a:ext cx="97190" cy="32070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911" name="Rectangle 362910"/>
          <p:cNvSpPr/>
          <p:nvPr>
            <p:custDataLst>
              <p:tags r:id="rId168"/>
            </p:custDataLst>
          </p:nvPr>
        </p:nvSpPr>
        <p:spPr bwMode="gray">
          <a:xfrm>
            <a:off x="7585714" y="3354492"/>
            <a:ext cx="6479" cy="289934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908" name="Rectangle 362907"/>
          <p:cNvSpPr/>
          <p:nvPr>
            <p:custDataLst>
              <p:tags r:id="rId169"/>
            </p:custDataLst>
          </p:nvPr>
        </p:nvSpPr>
        <p:spPr bwMode="gray">
          <a:xfrm>
            <a:off x="7527399" y="3354493"/>
            <a:ext cx="58314" cy="267257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907" name="Rectangle 362906"/>
          <p:cNvSpPr/>
          <p:nvPr>
            <p:custDataLst>
              <p:tags r:id="rId170"/>
            </p:custDataLst>
          </p:nvPr>
        </p:nvSpPr>
        <p:spPr bwMode="gray">
          <a:xfrm>
            <a:off x="7519299" y="3354493"/>
            <a:ext cx="8100" cy="228384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906" name="Rectangle 362905"/>
          <p:cNvSpPr/>
          <p:nvPr>
            <p:custDataLst>
              <p:tags r:id="rId171"/>
            </p:custDataLst>
          </p:nvPr>
        </p:nvSpPr>
        <p:spPr bwMode="gray">
          <a:xfrm>
            <a:off x="7512820" y="3354492"/>
            <a:ext cx="6479" cy="225144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439" name="Rectangle 438"/>
          <p:cNvSpPr/>
          <p:nvPr>
            <p:custDataLst>
              <p:tags r:id="rId172"/>
            </p:custDataLst>
          </p:nvPr>
        </p:nvSpPr>
        <p:spPr bwMode="gray">
          <a:xfrm>
            <a:off x="7443168" y="3354492"/>
            <a:ext cx="69654" cy="21866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25" name="Rectangle 131"/>
          <p:cNvSpPr>
            <a:spLocks noChangeArrowheads="1"/>
          </p:cNvSpPr>
          <p:nvPr>
            <p:custDataLst>
              <p:tags r:id="rId173"/>
            </p:custDataLst>
          </p:nvPr>
        </p:nvSpPr>
        <p:spPr bwMode="gray">
          <a:xfrm>
            <a:off x="7414011" y="3354492"/>
            <a:ext cx="29157" cy="20246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0" name="Rectangle 74"/>
          <p:cNvSpPr>
            <a:spLocks noChangeArrowheads="1"/>
          </p:cNvSpPr>
          <p:nvPr>
            <p:custDataLst>
              <p:tags r:id="rId174"/>
            </p:custDataLst>
          </p:nvPr>
        </p:nvSpPr>
        <p:spPr bwMode="gray">
          <a:xfrm>
            <a:off x="8863767" y="3354493"/>
            <a:ext cx="6479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9" name="Rectangle 73"/>
          <p:cNvSpPr>
            <a:spLocks noChangeArrowheads="1"/>
          </p:cNvSpPr>
          <p:nvPr>
            <p:custDataLst>
              <p:tags r:id="rId175"/>
            </p:custDataLst>
          </p:nvPr>
        </p:nvSpPr>
        <p:spPr bwMode="gray">
          <a:xfrm>
            <a:off x="8849189" y="3354492"/>
            <a:ext cx="14579" cy="223038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2" name="Rectangle 76"/>
          <p:cNvSpPr>
            <a:spLocks noChangeArrowheads="1"/>
          </p:cNvSpPr>
          <p:nvPr>
            <p:custDataLst>
              <p:tags r:id="rId176"/>
            </p:custDataLst>
          </p:nvPr>
        </p:nvSpPr>
        <p:spPr bwMode="gray">
          <a:xfrm>
            <a:off x="8842710" y="3354492"/>
            <a:ext cx="6479" cy="201496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1" name="Rectangle 75"/>
          <p:cNvSpPr>
            <a:spLocks noChangeArrowheads="1"/>
          </p:cNvSpPr>
          <p:nvPr>
            <p:custDataLst>
              <p:tags r:id="rId177"/>
            </p:custDataLst>
          </p:nvPr>
        </p:nvSpPr>
        <p:spPr bwMode="gray">
          <a:xfrm>
            <a:off x="8815172" y="3354493"/>
            <a:ext cx="27538" cy="1838411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10" name="Rectangle 14"/>
          <p:cNvSpPr>
            <a:spLocks noChangeArrowheads="1"/>
          </p:cNvSpPr>
          <p:nvPr>
            <p:custDataLst>
              <p:tags r:id="rId178"/>
            </p:custDataLst>
          </p:nvPr>
        </p:nvSpPr>
        <p:spPr bwMode="gray">
          <a:xfrm>
            <a:off x="8782775" y="3354493"/>
            <a:ext cx="32397" cy="1611647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11" name="Rectangle 15"/>
          <p:cNvSpPr>
            <a:spLocks noChangeArrowheads="1"/>
          </p:cNvSpPr>
          <p:nvPr>
            <p:custDataLst>
              <p:tags r:id="rId179"/>
            </p:custDataLst>
          </p:nvPr>
        </p:nvSpPr>
        <p:spPr bwMode="gray">
          <a:xfrm>
            <a:off x="8771437" y="3354492"/>
            <a:ext cx="11339" cy="1576012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3" name="Rectangle 77"/>
          <p:cNvSpPr>
            <a:spLocks noChangeArrowheads="1"/>
          </p:cNvSpPr>
          <p:nvPr>
            <p:custDataLst>
              <p:tags r:id="rId180"/>
            </p:custDataLst>
          </p:nvPr>
        </p:nvSpPr>
        <p:spPr bwMode="gray">
          <a:xfrm>
            <a:off x="8751999" y="3354493"/>
            <a:ext cx="19438" cy="1545237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4" name="Rectangle 46"/>
          <p:cNvSpPr>
            <a:spLocks noChangeArrowheads="1"/>
          </p:cNvSpPr>
          <p:nvPr>
            <p:custDataLst>
              <p:tags r:id="rId181"/>
            </p:custDataLst>
          </p:nvPr>
        </p:nvSpPr>
        <p:spPr bwMode="gray">
          <a:xfrm>
            <a:off x="8724461" y="3354493"/>
            <a:ext cx="27538" cy="1514462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5" name="Rectangle 79"/>
          <p:cNvSpPr>
            <a:spLocks noChangeArrowheads="1"/>
          </p:cNvSpPr>
          <p:nvPr>
            <p:custDataLst>
              <p:tags r:id="rId182"/>
            </p:custDataLst>
          </p:nvPr>
        </p:nvSpPr>
        <p:spPr bwMode="gray">
          <a:xfrm>
            <a:off x="8709883" y="3354492"/>
            <a:ext cx="14579" cy="127797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6" name="Rectangle 48"/>
          <p:cNvSpPr>
            <a:spLocks noChangeArrowheads="1"/>
          </p:cNvSpPr>
          <p:nvPr>
            <p:custDataLst>
              <p:tags r:id="rId183"/>
            </p:custDataLst>
          </p:nvPr>
        </p:nvSpPr>
        <p:spPr bwMode="gray">
          <a:xfrm>
            <a:off x="8696924" y="3354493"/>
            <a:ext cx="12959" cy="127474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7" name="Rectangle 81"/>
          <p:cNvSpPr>
            <a:spLocks noChangeArrowheads="1"/>
          </p:cNvSpPr>
          <p:nvPr>
            <p:custDataLst>
              <p:tags r:id="rId184"/>
            </p:custDataLst>
          </p:nvPr>
        </p:nvSpPr>
        <p:spPr bwMode="gray">
          <a:xfrm>
            <a:off x="8656427" y="3354493"/>
            <a:ext cx="40497" cy="115001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8" name="Rectangle 82"/>
          <p:cNvSpPr>
            <a:spLocks noChangeArrowheads="1"/>
          </p:cNvSpPr>
          <p:nvPr>
            <p:custDataLst>
              <p:tags r:id="rId185"/>
            </p:custDataLst>
          </p:nvPr>
        </p:nvSpPr>
        <p:spPr bwMode="gray">
          <a:xfrm>
            <a:off x="8645090" y="3354492"/>
            <a:ext cx="11339" cy="112086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79" name="Rectangle 83"/>
          <p:cNvSpPr>
            <a:spLocks noChangeArrowheads="1"/>
          </p:cNvSpPr>
          <p:nvPr>
            <p:custDataLst>
              <p:tags r:id="rId186"/>
            </p:custDataLst>
          </p:nvPr>
        </p:nvSpPr>
        <p:spPr bwMode="gray">
          <a:xfrm>
            <a:off x="8528460" y="3354493"/>
            <a:ext cx="116629" cy="102691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80" name="Rectangle 84"/>
          <p:cNvSpPr>
            <a:spLocks noChangeArrowheads="1"/>
          </p:cNvSpPr>
          <p:nvPr>
            <p:custDataLst>
              <p:tags r:id="rId187"/>
            </p:custDataLst>
          </p:nvPr>
        </p:nvSpPr>
        <p:spPr bwMode="gray">
          <a:xfrm>
            <a:off x="8526840" y="3354493"/>
            <a:ext cx="1620" cy="96212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85" name="Rectangle 89"/>
          <p:cNvSpPr>
            <a:spLocks noChangeArrowheads="1"/>
          </p:cNvSpPr>
          <p:nvPr>
            <p:custDataLst>
              <p:tags r:id="rId188"/>
            </p:custDataLst>
          </p:nvPr>
        </p:nvSpPr>
        <p:spPr bwMode="gray">
          <a:xfrm>
            <a:off x="8458808" y="3354492"/>
            <a:ext cx="68033" cy="84388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86" name="Rectangle 120"/>
          <p:cNvSpPr>
            <a:spLocks noChangeArrowheads="1"/>
          </p:cNvSpPr>
          <p:nvPr>
            <p:custDataLst>
              <p:tags r:id="rId189"/>
            </p:custDataLst>
          </p:nvPr>
        </p:nvSpPr>
        <p:spPr bwMode="gray">
          <a:xfrm>
            <a:off x="8183435" y="3354493"/>
            <a:ext cx="275373" cy="71106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9" name="Rectangle 103"/>
          <p:cNvSpPr>
            <a:spLocks noChangeArrowheads="1"/>
          </p:cNvSpPr>
          <p:nvPr>
            <p:custDataLst>
              <p:tags r:id="rId190"/>
            </p:custDataLst>
          </p:nvPr>
        </p:nvSpPr>
        <p:spPr bwMode="gray">
          <a:xfrm>
            <a:off x="7101381" y="3354492"/>
            <a:ext cx="312630" cy="195990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00" name="Rectangle 133"/>
          <p:cNvSpPr>
            <a:spLocks noChangeArrowheads="1"/>
          </p:cNvSpPr>
          <p:nvPr>
            <p:custDataLst>
              <p:tags r:id="rId191"/>
            </p:custDataLst>
          </p:nvPr>
        </p:nvSpPr>
        <p:spPr bwMode="gray">
          <a:xfrm>
            <a:off x="7049546" y="3354493"/>
            <a:ext cx="51835" cy="19275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01" name="Rectangle 105"/>
          <p:cNvSpPr>
            <a:spLocks noChangeArrowheads="1"/>
          </p:cNvSpPr>
          <p:nvPr>
            <p:custDataLst>
              <p:tags r:id="rId192"/>
            </p:custDataLst>
          </p:nvPr>
        </p:nvSpPr>
        <p:spPr bwMode="gray">
          <a:xfrm>
            <a:off x="7036587" y="3354493"/>
            <a:ext cx="12959" cy="17169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18" name="Rectangle 417"/>
          <p:cNvSpPr/>
          <p:nvPr>
            <p:custDataLst>
              <p:tags r:id="rId193"/>
            </p:custDataLst>
          </p:nvPr>
        </p:nvSpPr>
        <p:spPr bwMode="gray">
          <a:xfrm>
            <a:off x="6779033" y="3354493"/>
            <a:ext cx="257555" cy="15873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606" name="Rectangle 110"/>
          <p:cNvSpPr>
            <a:spLocks noChangeArrowheads="1"/>
          </p:cNvSpPr>
          <p:nvPr>
            <p:custDataLst>
              <p:tags r:id="rId194"/>
            </p:custDataLst>
          </p:nvPr>
        </p:nvSpPr>
        <p:spPr bwMode="gray">
          <a:xfrm>
            <a:off x="6772554" y="3354493"/>
            <a:ext cx="6479" cy="10690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95"/>
            </p:custDataLst>
          </p:nvPr>
        </p:nvSpPr>
        <p:spPr bwMode="gray">
          <a:xfrm>
            <a:off x="6683462" y="3354492"/>
            <a:ext cx="89092" cy="105284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607" name="Rectangle 111"/>
          <p:cNvSpPr>
            <a:spLocks noChangeArrowheads="1"/>
          </p:cNvSpPr>
          <p:nvPr>
            <p:custDataLst>
              <p:tags r:id="rId196"/>
            </p:custDataLst>
          </p:nvPr>
        </p:nvSpPr>
        <p:spPr bwMode="gray">
          <a:xfrm>
            <a:off x="6678603" y="3354493"/>
            <a:ext cx="4860" cy="82608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08" name="Rectangle 112"/>
          <p:cNvSpPr>
            <a:spLocks noChangeArrowheads="1"/>
          </p:cNvSpPr>
          <p:nvPr>
            <p:custDataLst>
              <p:tags r:id="rId197"/>
            </p:custDataLst>
          </p:nvPr>
        </p:nvSpPr>
        <p:spPr bwMode="gray">
          <a:xfrm>
            <a:off x="6372453" y="3354492"/>
            <a:ext cx="306150" cy="79368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09" name="Rectangle 113"/>
          <p:cNvSpPr>
            <a:spLocks noChangeArrowheads="1"/>
          </p:cNvSpPr>
          <p:nvPr>
            <p:custDataLst>
              <p:tags r:id="rId198"/>
            </p:custDataLst>
          </p:nvPr>
        </p:nvSpPr>
        <p:spPr bwMode="gray">
          <a:xfrm>
            <a:off x="6370833" y="3354492"/>
            <a:ext cx="1620" cy="77748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905" name="Rectangle 362904"/>
          <p:cNvSpPr/>
          <p:nvPr>
            <p:custDataLst>
              <p:tags r:id="rId199"/>
            </p:custDataLst>
          </p:nvPr>
        </p:nvSpPr>
        <p:spPr bwMode="gray">
          <a:xfrm>
            <a:off x="6365974" y="3354492"/>
            <a:ext cx="4860" cy="69649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437" name="Rectangle 436"/>
          <p:cNvSpPr/>
          <p:nvPr>
            <p:custDataLst>
              <p:tags r:id="rId200"/>
            </p:custDataLst>
          </p:nvPr>
        </p:nvSpPr>
        <p:spPr bwMode="gray">
          <a:xfrm>
            <a:off x="6205610" y="3354493"/>
            <a:ext cx="160365" cy="66409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611" name="Rectangle 115"/>
          <p:cNvSpPr>
            <a:spLocks noChangeArrowheads="1"/>
          </p:cNvSpPr>
          <p:nvPr>
            <p:custDataLst>
              <p:tags r:id="rId201"/>
            </p:custDataLst>
          </p:nvPr>
        </p:nvSpPr>
        <p:spPr bwMode="gray">
          <a:xfrm>
            <a:off x="6197510" y="3354493"/>
            <a:ext cx="8100" cy="55071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12" name="Rectangle 116"/>
          <p:cNvSpPr>
            <a:spLocks noChangeArrowheads="1"/>
          </p:cNvSpPr>
          <p:nvPr>
            <p:custDataLst>
              <p:tags r:id="rId202"/>
            </p:custDataLst>
          </p:nvPr>
        </p:nvSpPr>
        <p:spPr bwMode="gray">
          <a:xfrm>
            <a:off x="6119757" y="3354492"/>
            <a:ext cx="77752" cy="53452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13" name="Rectangle 117"/>
          <p:cNvSpPr>
            <a:spLocks noChangeArrowheads="1"/>
          </p:cNvSpPr>
          <p:nvPr>
            <p:custDataLst>
              <p:tags r:id="rId203"/>
            </p:custDataLst>
          </p:nvPr>
        </p:nvSpPr>
        <p:spPr bwMode="gray">
          <a:xfrm>
            <a:off x="6082502" y="3354493"/>
            <a:ext cx="37257" cy="43734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901" name="Rectangle 362900"/>
          <p:cNvSpPr/>
          <p:nvPr>
            <p:custDataLst>
              <p:tags r:id="rId204"/>
            </p:custDataLst>
          </p:nvPr>
        </p:nvSpPr>
        <p:spPr bwMode="gray">
          <a:xfrm>
            <a:off x="6079262" y="3354493"/>
            <a:ext cx="3240" cy="9718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03" name="Rectangle 7"/>
          <p:cNvSpPr>
            <a:spLocks noChangeArrowheads="1"/>
          </p:cNvSpPr>
          <p:nvPr>
            <p:custDataLst>
              <p:tags r:id="rId205"/>
            </p:custDataLst>
          </p:nvPr>
        </p:nvSpPr>
        <p:spPr bwMode="gray">
          <a:xfrm>
            <a:off x="4587388" y="3022444"/>
            <a:ext cx="202481" cy="33204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2" name="Rectangle 341"/>
          <p:cNvSpPr/>
          <p:nvPr>
            <p:custDataLst>
              <p:tags r:id="rId206"/>
            </p:custDataLst>
          </p:nvPr>
        </p:nvSpPr>
        <p:spPr bwMode="gray">
          <a:xfrm>
            <a:off x="4548512" y="2917162"/>
            <a:ext cx="38876" cy="437331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78" name="Rectangle 277"/>
          <p:cNvSpPr/>
          <p:nvPr>
            <p:custDataLst>
              <p:tags r:id="rId207"/>
            </p:custDataLst>
          </p:nvPr>
        </p:nvSpPr>
        <p:spPr bwMode="gray">
          <a:xfrm>
            <a:off x="4546893" y="2897725"/>
            <a:ext cx="1619" cy="456768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54" name="Rectangle 353"/>
          <p:cNvSpPr/>
          <p:nvPr>
            <p:custDataLst>
              <p:tags r:id="rId208"/>
            </p:custDataLst>
          </p:nvPr>
        </p:nvSpPr>
        <p:spPr bwMode="gray">
          <a:xfrm>
            <a:off x="4239123" y="2879906"/>
            <a:ext cx="307770" cy="474586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899" name="Rectangle 362898"/>
          <p:cNvSpPr/>
          <p:nvPr>
            <p:custDataLst>
              <p:tags r:id="rId209"/>
            </p:custDataLst>
          </p:nvPr>
        </p:nvSpPr>
        <p:spPr bwMode="gray">
          <a:xfrm>
            <a:off x="4231023" y="2862090"/>
            <a:ext cx="8100" cy="492402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07" name="Rectangle 11"/>
          <p:cNvSpPr>
            <a:spLocks noChangeArrowheads="1"/>
          </p:cNvSpPr>
          <p:nvPr>
            <p:custDataLst>
              <p:tags r:id="rId210"/>
            </p:custDataLst>
          </p:nvPr>
        </p:nvSpPr>
        <p:spPr bwMode="gray">
          <a:xfrm>
            <a:off x="4213206" y="2824836"/>
            <a:ext cx="17819" cy="529657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08" name="Rectangle 12"/>
          <p:cNvSpPr>
            <a:spLocks noChangeArrowheads="1"/>
          </p:cNvSpPr>
          <p:nvPr>
            <p:custDataLst>
              <p:tags r:id="rId211"/>
            </p:custDataLst>
          </p:nvPr>
        </p:nvSpPr>
        <p:spPr bwMode="gray">
          <a:xfrm>
            <a:off x="4133833" y="2787582"/>
            <a:ext cx="79373" cy="566911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212"/>
            </p:custDataLst>
          </p:nvPr>
        </p:nvSpPr>
        <p:spPr bwMode="gray">
          <a:xfrm>
            <a:off x="4127354" y="2756806"/>
            <a:ext cx="6479" cy="597686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09" name="Rectangle 13"/>
          <p:cNvSpPr>
            <a:spLocks noChangeArrowheads="1"/>
          </p:cNvSpPr>
          <p:nvPr>
            <p:custDataLst>
              <p:tags r:id="rId213"/>
            </p:custDataLst>
          </p:nvPr>
        </p:nvSpPr>
        <p:spPr bwMode="gray">
          <a:xfrm>
            <a:off x="4119255" y="2747088"/>
            <a:ext cx="8100" cy="60740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13" name="Rectangle 17"/>
          <p:cNvSpPr>
            <a:spLocks noChangeArrowheads="1"/>
          </p:cNvSpPr>
          <p:nvPr>
            <p:custDataLst>
              <p:tags r:id="rId214"/>
            </p:custDataLst>
          </p:nvPr>
        </p:nvSpPr>
        <p:spPr bwMode="gray">
          <a:xfrm>
            <a:off x="4106296" y="2682298"/>
            <a:ext cx="12959" cy="67219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48" name="Rectangle 347"/>
          <p:cNvSpPr/>
          <p:nvPr>
            <p:custDataLst>
              <p:tags r:id="rId215"/>
            </p:custDataLst>
          </p:nvPr>
        </p:nvSpPr>
        <p:spPr bwMode="gray">
          <a:xfrm>
            <a:off x="3801766" y="2645045"/>
            <a:ext cx="304530" cy="709448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14" name="Rectangle 18"/>
          <p:cNvSpPr>
            <a:spLocks noChangeArrowheads="1"/>
          </p:cNvSpPr>
          <p:nvPr>
            <p:custDataLst>
              <p:tags r:id="rId216"/>
            </p:custDataLst>
          </p:nvPr>
        </p:nvSpPr>
        <p:spPr bwMode="gray">
          <a:xfrm>
            <a:off x="3796907" y="2593213"/>
            <a:ext cx="4860" cy="76128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217"/>
            </p:custDataLst>
          </p:nvPr>
        </p:nvSpPr>
        <p:spPr bwMode="gray">
          <a:xfrm>
            <a:off x="3792048" y="2589972"/>
            <a:ext cx="4860" cy="764520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15" name="Rectangle 19"/>
          <p:cNvSpPr>
            <a:spLocks noChangeArrowheads="1"/>
          </p:cNvSpPr>
          <p:nvPr>
            <p:custDataLst>
              <p:tags r:id="rId218"/>
            </p:custDataLst>
          </p:nvPr>
        </p:nvSpPr>
        <p:spPr bwMode="gray">
          <a:xfrm>
            <a:off x="3761270" y="2517083"/>
            <a:ext cx="30777" cy="83740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16" name="Rectangle 20"/>
          <p:cNvSpPr>
            <a:spLocks noChangeArrowheads="1"/>
          </p:cNvSpPr>
          <p:nvPr>
            <p:custDataLst>
              <p:tags r:id="rId219"/>
            </p:custDataLst>
          </p:nvPr>
        </p:nvSpPr>
        <p:spPr bwMode="gray">
          <a:xfrm>
            <a:off x="3701336" y="2455534"/>
            <a:ext cx="59935" cy="89895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63" name="Rectangle 262"/>
          <p:cNvSpPr/>
          <p:nvPr>
            <p:custDataLst>
              <p:tags r:id="rId220"/>
            </p:custDataLst>
          </p:nvPr>
        </p:nvSpPr>
        <p:spPr bwMode="gray">
          <a:xfrm>
            <a:off x="3022622" y="1972849"/>
            <a:ext cx="45356" cy="1381643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37" name="Rectangle 17"/>
          <p:cNvSpPr>
            <a:spLocks noChangeArrowheads="1"/>
          </p:cNvSpPr>
          <p:nvPr>
            <p:custDataLst>
              <p:tags r:id="rId221"/>
            </p:custDataLst>
          </p:nvPr>
        </p:nvSpPr>
        <p:spPr bwMode="gray">
          <a:xfrm>
            <a:off x="2990225" y="1953412"/>
            <a:ext cx="32397" cy="140108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80" name="Rectangle 279"/>
          <p:cNvSpPr/>
          <p:nvPr>
            <p:custDataLst>
              <p:tags r:id="rId222"/>
            </p:custDataLst>
          </p:nvPr>
        </p:nvSpPr>
        <p:spPr bwMode="gray">
          <a:xfrm>
            <a:off x="2666257" y="1945315"/>
            <a:ext cx="323968" cy="1409178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1" name="Rectangle 30"/>
          <p:cNvSpPr/>
          <p:nvPr>
            <p:custDataLst>
              <p:tags r:id="rId223"/>
            </p:custDataLst>
          </p:nvPr>
        </p:nvSpPr>
        <p:spPr bwMode="gray">
          <a:xfrm>
            <a:off x="2663018" y="1865947"/>
            <a:ext cx="3240" cy="1488546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627" name="Rectangle 131"/>
          <p:cNvSpPr>
            <a:spLocks noChangeArrowheads="1"/>
          </p:cNvSpPr>
          <p:nvPr>
            <p:custDataLst>
              <p:tags r:id="rId224"/>
            </p:custDataLst>
          </p:nvPr>
        </p:nvSpPr>
        <p:spPr bwMode="gray">
          <a:xfrm>
            <a:off x="5366533" y="3189279"/>
            <a:ext cx="9719" cy="165214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15" name="Rectangle 119"/>
          <p:cNvSpPr>
            <a:spLocks noChangeArrowheads="1"/>
          </p:cNvSpPr>
          <p:nvPr>
            <p:custDataLst>
              <p:tags r:id="rId225"/>
            </p:custDataLst>
          </p:nvPr>
        </p:nvSpPr>
        <p:spPr bwMode="gray">
          <a:xfrm>
            <a:off x="6033907" y="3343154"/>
            <a:ext cx="11339" cy="11339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16" name="Rectangle 120"/>
          <p:cNvSpPr>
            <a:spLocks noChangeArrowheads="1"/>
          </p:cNvSpPr>
          <p:nvPr>
            <p:custDataLst>
              <p:tags r:id="rId226"/>
            </p:custDataLst>
          </p:nvPr>
        </p:nvSpPr>
        <p:spPr bwMode="gray">
          <a:xfrm>
            <a:off x="6014468" y="3341534"/>
            <a:ext cx="19438" cy="1295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17" name="Rectangle 121"/>
          <p:cNvSpPr>
            <a:spLocks noChangeArrowheads="1"/>
          </p:cNvSpPr>
          <p:nvPr>
            <p:custDataLst>
              <p:tags r:id="rId227"/>
            </p:custDataLst>
          </p:nvPr>
        </p:nvSpPr>
        <p:spPr bwMode="gray">
          <a:xfrm>
            <a:off x="5977212" y="3335055"/>
            <a:ext cx="37257" cy="19437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18" name="Rectangle 122"/>
          <p:cNvSpPr>
            <a:spLocks noChangeArrowheads="1"/>
          </p:cNvSpPr>
          <p:nvPr>
            <p:custDataLst>
              <p:tags r:id="rId228"/>
            </p:custDataLst>
          </p:nvPr>
        </p:nvSpPr>
        <p:spPr bwMode="gray">
          <a:xfrm>
            <a:off x="5917278" y="3291322"/>
            <a:ext cx="59935" cy="63171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19" name="Rectangle 123"/>
          <p:cNvSpPr>
            <a:spLocks noChangeArrowheads="1"/>
          </p:cNvSpPr>
          <p:nvPr>
            <p:custDataLst>
              <p:tags r:id="rId229"/>
            </p:custDataLst>
          </p:nvPr>
        </p:nvSpPr>
        <p:spPr bwMode="gray">
          <a:xfrm>
            <a:off x="5915658" y="3289702"/>
            <a:ext cx="1620" cy="6479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900" name="Rectangle 362899"/>
          <p:cNvSpPr/>
          <p:nvPr>
            <p:custDataLst>
              <p:tags r:id="rId230"/>
            </p:custDataLst>
          </p:nvPr>
        </p:nvSpPr>
        <p:spPr bwMode="gray">
          <a:xfrm>
            <a:off x="5905939" y="3258928"/>
            <a:ext cx="9719" cy="9556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620" name="Rectangle 124"/>
          <p:cNvSpPr>
            <a:spLocks noChangeArrowheads="1"/>
          </p:cNvSpPr>
          <p:nvPr>
            <p:custDataLst>
              <p:tags r:id="rId231"/>
            </p:custDataLst>
          </p:nvPr>
        </p:nvSpPr>
        <p:spPr bwMode="gray">
          <a:xfrm>
            <a:off x="5803890" y="3255687"/>
            <a:ext cx="102050" cy="9880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22" name="Rectangle 126"/>
          <p:cNvSpPr>
            <a:spLocks noChangeArrowheads="1"/>
          </p:cNvSpPr>
          <p:nvPr>
            <p:custDataLst>
              <p:tags r:id="rId232"/>
            </p:custDataLst>
          </p:nvPr>
        </p:nvSpPr>
        <p:spPr bwMode="gray">
          <a:xfrm>
            <a:off x="5782831" y="3249208"/>
            <a:ext cx="21058" cy="105284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23" name="Rectangle 127"/>
          <p:cNvSpPr>
            <a:spLocks noChangeArrowheads="1"/>
          </p:cNvSpPr>
          <p:nvPr>
            <p:custDataLst>
              <p:tags r:id="rId233"/>
            </p:custDataLst>
          </p:nvPr>
        </p:nvSpPr>
        <p:spPr bwMode="gray">
          <a:xfrm>
            <a:off x="5745575" y="3244349"/>
            <a:ext cx="37257" cy="11014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9" name="Rectangle 368"/>
          <p:cNvSpPr/>
          <p:nvPr>
            <p:custDataLst>
              <p:tags r:id="rId234"/>
            </p:custDataLst>
          </p:nvPr>
        </p:nvSpPr>
        <p:spPr bwMode="gray">
          <a:xfrm>
            <a:off x="5743955" y="3216813"/>
            <a:ext cx="1620" cy="137679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626" name="Rectangle 130"/>
          <p:cNvSpPr>
            <a:spLocks noChangeArrowheads="1"/>
          </p:cNvSpPr>
          <p:nvPr>
            <p:custDataLst>
              <p:tags r:id="rId235"/>
            </p:custDataLst>
          </p:nvPr>
        </p:nvSpPr>
        <p:spPr bwMode="gray">
          <a:xfrm>
            <a:off x="5376252" y="3203855"/>
            <a:ext cx="367704" cy="150637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628" name="Rectangle 132"/>
          <p:cNvSpPr>
            <a:spLocks noChangeArrowheads="1"/>
          </p:cNvSpPr>
          <p:nvPr>
            <p:custDataLst>
              <p:tags r:id="rId236"/>
            </p:custDataLst>
          </p:nvPr>
        </p:nvSpPr>
        <p:spPr bwMode="gray">
          <a:xfrm>
            <a:off x="4912977" y="3177939"/>
            <a:ext cx="453555" cy="176553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01" name="Rectangle 5"/>
          <p:cNvSpPr>
            <a:spLocks noChangeArrowheads="1"/>
          </p:cNvSpPr>
          <p:nvPr>
            <p:custDataLst>
              <p:tags r:id="rId237"/>
            </p:custDataLst>
          </p:nvPr>
        </p:nvSpPr>
        <p:spPr bwMode="gray">
          <a:xfrm>
            <a:off x="4898398" y="3103432"/>
            <a:ext cx="14579" cy="251061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1" name="Rectangle 360"/>
          <p:cNvSpPr/>
          <p:nvPr>
            <p:custDataLst>
              <p:tags r:id="rId238"/>
            </p:custDataLst>
          </p:nvPr>
        </p:nvSpPr>
        <p:spPr bwMode="gray">
          <a:xfrm>
            <a:off x="4789869" y="3024064"/>
            <a:ext cx="108530" cy="330428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4" name="Rectangle 23"/>
          <p:cNvSpPr/>
          <p:nvPr>
            <p:custDataLst>
              <p:tags r:id="rId239"/>
            </p:custDataLst>
          </p:nvPr>
        </p:nvSpPr>
        <p:spPr bwMode="gray">
          <a:xfrm>
            <a:off x="562086" y="1103048"/>
            <a:ext cx="482712" cy="225144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39" name="Rectangle 43"/>
          <p:cNvSpPr>
            <a:spLocks noChangeArrowheads="1"/>
          </p:cNvSpPr>
          <p:nvPr>
            <p:custDataLst>
              <p:tags r:id="rId240"/>
            </p:custDataLst>
          </p:nvPr>
        </p:nvSpPr>
        <p:spPr bwMode="gray">
          <a:xfrm>
            <a:off x="2572307" y="1763903"/>
            <a:ext cx="90711" cy="1590590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 bwMode="gray">
          <a:xfrm>
            <a:off x="2528572" y="1757425"/>
            <a:ext cx="43736" cy="1597068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40" name="Rectangle 44"/>
          <p:cNvSpPr>
            <a:spLocks noChangeArrowheads="1"/>
          </p:cNvSpPr>
          <p:nvPr>
            <p:custDataLst>
              <p:tags r:id="rId242"/>
            </p:custDataLst>
          </p:nvPr>
        </p:nvSpPr>
        <p:spPr bwMode="gray">
          <a:xfrm>
            <a:off x="2499415" y="1742846"/>
            <a:ext cx="29157" cy="1611647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243"/>
            </p:custDataLst>
          </p:nvPr>
        </p:nvSpPr>
        <p:spPr bwMode="gray">
          <a:xfrm>
            <a:off x="2070156" y="1629463"/>
            <a:ext cx="429258" cy="1725029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10" name="Rectangle 9"/>
          <p:cNvSpPr/>
          <p:nvPr>
            <p:custDataLst>
              <p:tags r:id="rId244"/>
            </p:custDataLst>
          </p:nvPr>
        </p:nvSpPr>
        <p:spPr bwMode="gray">
          <a:xfrm>
            <a:off x="2037759" y="1550097"/>
            <a:ext cx="32397" cy="1804396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245"/>
            </p:custDataLst>
          </p:nvPr>
        </p:nvSpPr>
        <p:spPr bwMode="gray">
          <a:xfrm>
            <a:off x="1985924" y="1499884"/>
            <a:ext cx="51835" cy="1854608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41" name="Rectangle 45"/>
          <p:cNvSpPr>
            <a:spLocks noChangeArrowheads="1"/>
          </p:cNvSpPr>
          <p:nvPr>
            <p:custDataLst>
              <p:tags r:id="rId246"/>
            </p:custDataLst>
          </p:nvPr>
        </p:nvSpPr>
        <p:spPr bwMode="gray">
          <a:xfrm>
            <a:off x="1976206" y="1462630"/>
            <a:ext cx="9719" cy="1891862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42" name="Rectangle 46"/>
          <p:cNvSpPr>
            <a:spLocks noChangeArrowheads="1"/>
          </p:cNvSpPr>
          <p:nvPr>
            <p:custDataLst>
              <p:tags r:id="rId247"/>
            </p:custDataLst>
          </p:nvPr>
        </p:nvSpPr>
        <p:spPr bwMode="gray">
          <a:xfrm>
            <a:off x="1950288" y="1439955"/>
            <a:ext cx="25917" cy="191453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248"/>
            </p:custDataLst>
          </p:nvPr>
        </p:nvSpPr>
        <p:spPr bwMode="gray">
          <a:xfrm>
            <a:off x="1814221" y="1417277"/>
            <a:ext cx="136067" cy="193721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44" name="Rectangle 48"/>
          <p:cNvSpPr>
            <a:spLocks noChangeArrowheads="1"/>
          </p:cNvSpPr>
          <p:nvPr>
            <p:custDataLst>
              <p:tags r:id="rId249"/>
            </p:custDataLst>
          </p:nvPr>
        </p:nvSpPr>
        <p:spPr bwMode="gray">
          <a:xfrm>
            <a:off x="1752668" y="1352487"/>
            <a:ext cx="61554" cy="200200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98" name="Rectangle 102"/>
          <p:cNvSpPr>
            <a:spLocks noChangeArrowheads="1"/>
          </p:cNvSpPr>
          <p:nvPr>
            <p:custDataLst>
              <p:tags r:id="rId250"/>
            </p:custDataLst>
          </p:nvPr>
        </p:nvSpPr>
        <p:spPr bwMode="gray">
          <a:xfrm>
            <a:off x="1738089" y="1333050"/>
            <a:ext cx="14579" cy="2021442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45" name="Rectangle 49"/>
          <p:cNvSpPr>
            <a:spLocks noChangeArrowheads="1"/>
          </p:cNvSpPr>
          <p:nvPr>
            <p:custDataLst>
              <p:tags r:id="rId251"/>
            </p:custDataLst>
          </p:nvPr>
        </p:nvSpPr>
        <p:spPr bwMode="gray">
          <a:xfrm>
            <a:off x="1681395" y="1235866"/>
            <a:ext cx="56695" cy="2118626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46" name="Rectangle 59"/>
          <p:cNvSpPr>
            <a:spLocks noChangeArrowheads="1"/>
          </p:cNvSpPr>
          <p:nvPr>
            <p:custDataLst>
              <p:tags r:id="rId252"/>
            </p:custDataLst>
          </p:nvPr>
        </p:nvSpPr>
        <p:spPr bwMode="gray">
          <a:xfrm>
            <a:off x="1644139" y="1184034"/>
            <a:ext cx="37257" cy="217045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58" name="Rectangle 257"/>
          <p:cNvSpPr/>
          <p:nvPr>
            <p:custDataLst>
              <p:tags r:id="rId253"/>
            </p:custDataLst>
          </p:nvPr>
        </p:nvSpPr>
        <p:spPr bwMode="gray">
          <a:xfrm>
            <a:off x="1632800" y="1169456"/>
            <a:ext cx="11339" cy="2185036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48" name="Rectangle 52"/>
          <p:cNvSpPr>
            <a:spLocks noChangeArrowheads="1"/>
          </p:cNvSpPr>
          <p:nvPr>
            <p:custDataLst>
              <p:tags r:id="rId254"/>
            </p:custDataLst>
          </p:nvPr>
        </p:nvSpPr>
        <p:spPr bwMode="gray">
          <a:xfrm>
            <a:off x="1595544" y="1140301"/>
            <a:ext cx="37257" cy="2214192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61" name="Rectangle 260"/>
          <p:cNvSpPr/>
          <p:nvPr>
            <p:custDataLst>
              <p:tags r:id="rId255"/>
            </p:custDataLst>
          </p:nvPr>
        </p:nvSpPr>
        <p:spPr bwMode="gray">
          <a:xfrm>
            <a:off x="1579346" y="1103048"/>
            <a:ext cx="16198" cy="225144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59" name="Rectangle 258"/>
          <p:cNvSpPr/>
          <p:nvPr>
            <p:custDataLst>
              <p:tags r:id="rId256"/>
            </p:custDataLst>
          </p:nvPr>
        </p:nvSpPr>
        <p:spPr bwMode="gray">
          <a:xfrm>
            <a:off x="1553428" y="1103048"/>
            <a:ext cx="25917" cy="225144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56" name="Rectangle 255"/>
          <p:cNvSpPr/>
          <p:nvPr>
            <p:custDataLst>
              <p:tags r:id="rId257"/>
            </p:custDataLst>
          </p:nvPr>
        </p:nvSpPr>
        <p:spPr bwMode="gray">
          <a:xfrm>
            <a:off x="1417361" y="1103048"/>
            <a:ext cx="136067" cy="225144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904" name="Rectangle 362903"/>
          <p:cNvSpPr/>
          <p:nvPr>
            <p:custDataLst>
              <p:tags r:id="rId258"/>
            </p:custDataLst>
          </p:nvPr>
        </p:nvSpPr>
        <p:spPr bwMode="gray">
          <a:xfrm>
            <a:off x="1381725" y="1103048"/>
            <a:ext cx="35636" cy="225144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53" name="Rectangle 57"/>
          <p:cNvSpPr>
            <a:spLocks noChangeArrowheads="1"/>
          </p:cNvSpPr>
          <p:nvPr>
            <p:custDataLst>
              <p:tags r:id="rId259"/>
            </p:custDataLst>
          </p:nvPr>
        </p:nvSpPr>
        <p:spPr bwMode="gray">
          <a:xfrm>
            <a:off x="1376865" y="1103048"/>
            <a:ext cx="4860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54" name="Rectangle 58"/>
          <p:cNvSpPr>
            <a:spLocks noChangeArrowheads="1"/>
          </p:cNvSpPr>
          <p:nvPr>
            <p:custDataLst>
              <p:tags r:id="rId260"/>
            </p:custDataLst>
          </p:nvPr>
        </p:nvSpPr>
        <p:spPr bwMode="gray">
          <a:xfrm>
            <a:off x="1363906" y="1103048"/>
            <a:ext cx="12959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55" name="Rectangle 59"/>
          <p:cNvSpPr>
            <a:spLocks noChangeArrowheads="1"/>
          </p:cNvSpPr>
          <p:nvPr>
            <p:custDataLst>
              <p:tags r:id="rId261"/>
            </p:custDataLst>
          </p:nvPr>
        </p:nvSpPr>
        <p:spPr bwMode="gray">
          <a:xfrm>
            <a:off x="1349328" y="1103048"/>
            <a:ext cx="14579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56" name="Rectangle 60"/>
          <p:cNvSpPr>
            <a:spLocks noChangeArrowheads="1"/>
          </p:cNvSpPr>
          <p:nvPr>
            <p:custDataLst>
              <p:tags r:id="rId262"/>
            </p:custDataLst>
          </p:nvPr>
        </p:nvSpPr>
        <p:spPr bwMode="gray">
          <a:xfrm>
            <a:off x="1331509" y="1103048"/>
            <a:ext cx="17819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57" name="Rectangle 61"/>
          <p:cNvSpPr>
            <a:spLocks noChangeArrowheads="1"/>
          </p:cNvSpPr>
          <p:nvPr>
            <p:custDataLst>
              <p:tags r:id="rId263"/>
            </p:custDataLst>
          </p:nvPr>
        </p:nvSpPr>
        <p:spPr bwMode="gray">
          <a:xfrm>
            <a:off x="1325030" y="1103048"/>
            <a:ext cx="6479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58" name="Rectangle 62"/>
          <p:cNvSpPr>
            <a:spLocks noChangeArrowheads="1"/>
          </p:cNvSpPr>
          <p:nvPr>
            <p:custDataLst>
              <p:tags r:id="rId264"/>
            </p:custDataLst>
          </p:nvPr>
        </p:nvSpPr>
        <p:spPr bwMode="gray">
          <a:xfrm>
            <a:off x="1321790" y="1103048"/>
            <a:ext cx="3240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59" name="Rectangle 73"/>
          <p:cNvSpPr>
            <a:spLocks noChangeArrowheads="1"/>
          </p:cNvSpPr>
          <p:nvPr>
            <p:custDataLst>
              <p:tags r:id="rId265"/>
            </p:custDataLst>
          </p:nvPr>
        </p:nvSpPr>
        <p:spPr bwMode="gray">
          <a:xfrm>
            <a:off x="1313691" y="1103048"/>
            <a:ext cx="8100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0" name="Rectangle 64"/>
          <p:cNvSpPr>
            <a:spLocks noChangeArrowheads="1"/>
          </p:cNvSpPr>
          <p:nvPr>
            <p:custDataLst>
              <p:tags r:id="rId266"/>
            </p:custDataLst>
          </p:nvPr>
        </p:nvSpPr>
        <p:spPr bwMode="gray">
          <a:xfrm>
            <a:off x="1299112" y="1103048"/>
            <a:ext cx="14579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1" name="Rectangle 65"/>
          <p:cNvSpPr>
            <a:spLocks noChangeArrowheads="1"/>
          </p:cNvSpPr>
          <p:nvPr>
            <p:custDataLst>
              <p:tags r:id="rId267"/>
            </p:custDataLst>
          </p:nvPr>
        </p:nvSpPr>
        <p:spPr bwMode="gray">
          <a:xfrm>
            <a:off x="1279674" y="1103048"/>
            <a:ext cx="19438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2" name="Rectangle 66"/>
          <p:cNvSpPr>
            <a:spLocks noChangeArrowheads="1"/>
          </p:cNvSpPr>
          <p:nvPr>
            <p:custDataLst>
              <p:tags r:id="rId268"/>
            </p:custDataLst>
          </p:nvPr>
        </p:nvSpPr>
        <p:spPr bwMode="gray">
          <a:xfrm>
            <a:off x="1271575" y="1103048"/>
            <a:ext cx="8100" cy="2251445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3" name="Rectangle 67"/>
          <p:cNvSpPr>
            <a:spLocks noChangeArrowheads="1"/>
          </p:cNvSpPr>
          <p:nvPr>
            <p:custDataLst>
              <p:tags r:id="rId269"/>
            </p:custDataLst>
          </p:nvPr>
        </p:nvSpPr>
        <p:spPr bwMode="gray">
          <a:xfrm>
            <a:off x="1253757" y="1103048"/>
            <a:ext cx="17819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4" name="Rectangle 68"/>
          <p:cNvSpPr>
            <a:spLocks noChangeArrowheads="1"/>
          </p:cNvSpPr>
          <p:nvPr>
            <p:custDataLst>
              <p:tags r:id="rId270"/>
            </p:custDataLst>
          </p:nvPr>
        </p:nvSpPr>
        <p:spPr bwMode="gray">
          <a:xfrm>
            <a:off x="1244038" y="1103048"/>
            <a:ext cx="9719" cy="2251445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5" name="Rectangle 69"/>
          <p:cNvSpPr>
            <a:spLocks noChangeArrowheads="1"/>
          </p:cNvSpPr>
          <p:nvPr>
            <p:custDataLst>
              <p:tags r:id="rId271"/>
            </p:custDataLst>
          </p:nvPr>
        </p:nvSpPr>
        <p:spPr bwMode="gray">
          <a:xfrm>
            <a:off x="1205161" y="1103048"/>
            <a:ext cx="38876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66" name="Rectangle 70"/>
          <p:cNvSpPr>
            <a:spLocks noChangeArrowheads="1"/>
          </p:cNvSpPr>
          <p:nvPr>
            <p:custDataLst>
              <p:tags r:id="rId272"/>
            </p:custDataLst>
          </p:nvPr>
        </p:nvSpPr>
        <p:spPr bwMode="gray">
          <a:xfrm>
            <a:off x="1179244" y="1103048"/>
            <a:ext cx="25917" cy="2251445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903" name="Rectangle 362902"/>
          <p:cNvSpPr/>
          <p:nvPr>
            <p:custDataLst>
              <p:tags r:id="rId273"/>
            </p:custDataLst>
          </p:nvPr>
        </p:nvSpPr>
        <p:spPr bwMode="gray">
          <a:xfrm>
            <a:off x="1044798" y="1103048"/>
            <a:ext cx="134447" cy="2251445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895" name="Rectangle 362894"/>
          <p:cNvSpPr/>
          <p:nvPr>
            <p:custDataLst>
              <p:tags r:id="rId274"/>
            </p:custDataLst>
          </p:nvPr>
        </p:nvSpPr>
        <p:spPr bwMode="gray">
          <a:xfrm>
            <a:off x="3657600" y="2363208"/>
            <a:ext cx="43736" cy="991284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22" name="Rectangle 6"/>
          <p:cNvSpPr>
            <a:spLocks noChangeArrowheads="1"/>
          </p:cNvSpPr>
          <p:nvPr>
            <p:custDataLst>
              <p:tags r:id="rId275"/>
            </p:custDataLst>
          </p:nvPr>
        </p:nvSpPr>
        <p:spPr bwMode="gray">
          <a:xfrm>
            <a:off x="3568509" y="2355109"/>
            <a:ext cx="89092" cy="99938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23" name="Rectangle 27"/>
          <p:cNvSpPr>
            <a:spLocks noChangeArrowheads="1"/>
          </p:cNvSpPr>
          <p:nvPr>
            <p:custDataLst>
              <p:tags r:id="rId276"/>
            </p:custDataLst>
          </p:nvPr>
        </p:nvSpPr>
        <p:spPr bwMode="gray">
          <a:xfrm>
            <a:off x="3562030" y="2290319"/>
            <a:ext cx="6479" cy="106417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24" name="Rectangle 28"/>
          <p:cNvSpPr>
            <a:spLocks noChangeArrowheads="1"/>
          </p:cNvSpPr>
          <p:nvPr>
            <p:custDataLst>
              <p:tags r:id="rId277"/>
            </p:custDataLst>
          </p:nvPr>
        </p:nvSpPr>
        <p:spPr bwMode="gray">
          <a:xfrm>
            <a:off x="3545832" y="2283840"/>
            <a:ext cx="16198" cy="1070652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26" name="Rectangle 30"/>
          <p:cNvSpPr>
            <a:spLocks noChangeArrowheads="1"/>
          </p:cNvSpPr>
          <p:nvPr>
            <p:custDataLst>
              <p:tags r:id="rId278"/>
            </p:custDataLst>
          </p:nvPr>
        </p:nvSpPr>
        <p:spPr bwMode="gray">
          <a:xfrm>
            <a:off x="3524773" y="2280602"/>
            <a:ext cx="21058" cy="1073891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27" name="Rectangle 9"/>
          <p:cNvSpPr>
            <a:spLocks noChangeArrowheads="1"/>
          </p:cNvSpPr>
          <p:nvPr>
            <p:custDataLst>
              <p:tags r:id="rId279"/>
            </p:custDataLst>
          </p:nvPr>
        </p:nvSpPr>
        <p:spPr bwMode="gray">
          <a:xfrm>
            <a:off x="3505335" y="2248207"/>
            <a:ext cx="19438" cy="1106286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288" name="Rectangle 287"/>
          <p:cNvSpPr/>
          <p:nvPr>
            <p:custDataLst>
              <p:tags r:id="rId280"/>
            </p:custDataLst>
          </p:nvPr>
        </p:nvSpPr>
        <p:spPr bwMode="gray">
          <a:xfrm>
            <a:off x="3487517" y="2126726"/>
            <a:ext cx="17819" cy="1227767"/>
          </a:xfrm>
          <a:prstGeom prst="rect">
            <a:avLst/>
          </a:prstGeom>
          <a:noFill/>
          <a:ln w="3175" cap="flat" cmpd="sng" algn="ctr">
            <a:solidFill>
              <a:srgbClr val="FF281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531" name="Rectangle 35"/>
          <p:cNvSpPr>
            <a:spLocks noChangeArrowheads="1"/>
          </p:cNvSpPr>
          <p:nvPr>
            <p:custDataLst>
              <p:tags r:id="rId281"/>
            </p:custDataLst>
          </p:nvPr>
        </p:nvSpPr>
        <p:spPr bwMode="gray">
          <a:xfrm>
            <a:off x="3455120" y="2104049"/>
            <a:ext cx="32397" cy="125044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32" name="Rectangle 36"/>
          <p:cNvSpPr>
            <a:spLocks noChangeArrowheads="1"/>
          </p:cNvSpPr>
          <p:nvPr>
            <p:custDataLst>
              <p:tags r:id="rId282"/>
            </p:custDataLst>
          </p:nvPr>
        </p:nvSpPr>
        <p:spPr bwMode="gray">
          <a:xfrm>
            <a:off x="3411385" y="2086232"/>
            <a:ext cx="43736" cy="1268261"/>
          </a:xfrm>
          <a:prstGeom prst="rect">
            <a:avLst/>
          </a:prstGeom>
          <a:noFill/>
          <a:ln w="3175" algn="ctr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33" name="Rectangle 37"/>
          <p:cNvSpPr>
            <a:spLocks noChangeArrowheads="1"/>
          </p:cNvSpPr>
          <p:nvPr>
            <p:custDataLst>
              <p:tags r:id="rId283"/>
            </p:custDataLst>
          </p:nvPr>
        </p:nvSpPr>
        <p:spPr bwMode="gray">
          <a:xfrm>
            <a:off x="3092276" y="2074895"/>
            <a:ext cx="319109" cy="1279598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sp>
        <p:nvSpPr>
          <p:cNvPr id="362534" name="Rectangle 14"/>
          <p:cNvSpPr>
            <a:spLocks noChangeArrowheads="1"/>
          </p:cNvSpPr>
          <p:nvPr>
            <p:custDataLst>
              <p:tags r:id="rId284"/>
            </p:custDataLst>
          </p:nvPr>
        </p:nvSpPr>
        <p:spPr bwMode="gray">
          <a:xfrm>
            <a:off x="3080937" y="2037639"/>
            <a:ext cx="11339" cy="1316853"/>
          </a:xfrm>
          <a:prstGeom prst="rect">
            <a:avLst/>
          </a:prstGeom>
          <a:noFill/>
          <a:ln w="3175">
            <a:solidFill>
              <a:srgbClr val="FF28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 dirty="0">
              <a:solidFill>
                <a:srgbClr val="002960"/>
              </a:solidFill>
            </a:endParaRPr>
          </a:p>
        </p:txBody>
      </p:sp>
      <p:cxnSp>
        <p:nvCxnSpPr>
          <p:cNvPr id="362880" name="Straight Connector 362879"/>
          <p:cNvCxnSpPr/>
          <p:nvPr>
            <p:custDataLst>
              <p:tags r:id="rId285"/>
            </p:custDataLst>
          </p:nvPr>
        </p:nvCxnSpPr>
        <p:spPr bwMode="gray">
          <a:xfrm>
            <a:off x="562086" y="4255070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>
            <p:custDataLst>
              <p:tags r:id="rId286"/>
            </p:custDataLst>
          </p:nvPr>
        </p:nvCxnSpPr>
        <p:spPr bwMode="gray">
          <a:xfrm>
            <a:off x="562086" y="4705360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>
            <p:custDataLst>
              <p:tags r:id="rId287"/>
            </p:custDataLst>
          </p:nvPr>
        </p:nvCxnSpPr>
        <p:spPr bwMode="gray">
          <a:xfrm>
            <a:off x="562086" y="5155649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>
            <p:custDataLst>
              <p:tags r:id="rId288"/>
            </p:custDataLst>
          </p:nvPr>
        </p:nvCxnSpPr>
        <p:spPr bwMode="gray">
          <a:xfrm>
            <a:off x="562086" y="5607557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>
            <p:custDataLst>
              <p:tags r:id="rId289"/>
            </p:custDataLst>
          </p:nvPr>
        </p:nvCxnSpPr>
        <p:spPr bwMode="gray">
          <a:xfrm flipV="1">
            <a:off x="5102498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>
            <p:custDataLst>
              <p:tags r:id="rId290"/>
            </p:custDataLst>
          </p:nvPr>
        </p:nvCxnSpPr>
        <p:spPr bwMode="gray">
          <a:xfrm flipV="1">
            <a:off x="3966990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>
            <p:custDataLst>
              <p:tags r:id="rId291"/>
            </p:custDataLst>
          </p:nvPr>
        </p:nvCxnSpPr>
        <p:spPr bwMode="gray">
          <a:xfrm flipV="1">
            <a:off x="2831481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>
            <p:custDataLst>
              <p:tags r:id="rId292"/>
            </p:custDataLst>
          </p:nvPr>
        </p:nvCxnSpPr>
        <p:spPr bwMode="gray">
          <a:xfrm flipV="1">
            <a:off x="1695973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>
            <p:custDataLst>
              <p:tags r:id="rId293"/>
            </p:custDataLst>
          </p:nvPr>
        </p:nvCxnSpPr>
        <p:spPr bwMode="gray">
          <a:xfrm flipV="1">
            <a:off x="562085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>
            <p:custDataLst>
              <p:tags r:id="rId294"/>
            </p:custDataLst>
          </p:nvPr>
        </p:nvCxnSpPr>
        <p:spPr bwMode="gray">
          <a:xfrm flipV="1">
            <a:off x="8507402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>
            <p:custDataLst>
              <p:tags r:id="rId295"/>
            </p:custDataLst>
          </p:nvPr>
        </p:nvCxnSpPr>
        <p:spPr bwMode="gray">
          <a:xfrm flipV="1">
            <a:off x="7371895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>
            <p:custDataLst>
              <p:tags r:id="rId296"/>
            </p:custDataLst>
          </p:nvPr>
        </p:nvCxnSpPr>
        <p:spPr bwMode="gray">
          <a:xfrm flipV="1">
            <a:off x="6236386" y="3310759"/>
            <a:ext cx="0" cy="43734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2"/>
          <p:cNvCxnSpPr/>
          <p:nvPr>
            <p:custDataLst>
              <p:tags r:id="rId297"/>
            </p:custDataLst>
          </p:nvPr>
        </p:nvCxnSpPr>
        <p:spPr bwMode="gray">
          <a:xfrm>
            <a:off x="547507" y="3354492"/>
            <a:ext cx="8337319" cy="0"/>
          </a:xfrm>
          <a:prstGeom prst="line">
            <a:avLst/>
          </a:prstGeom>
          <a:noFill/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>
            <p:custDataLst>
              <p:tags r:id="rId298"/>
            </p:custDataLst>
          </p:nvPr>
        </p:nvCxnSpPr>
        <p:spPr bwMode="gray">
          <a:xfrm flipV="1">
            <a:off x="562085" y="1098187"/>
            <a:ext cx="0" cy="45142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2891" name="Straight Connector 362890"/>
          <p:cNvCxnSpPr/>
          <p:nvPr>
            <p:custDataLst>
              <p:tags r:id="rId299"/>
            </p:custDataLst>
          </p:nvPr>
        </p:nvCxnSpPr>
        <p:spPr bwMode="gray">
          <a:xfrm>
            <a:off x="562086" y="1103047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2889" name="Straight Connector 362888"/>
          <p:cNvCxnSpPr/>
          <p:nvPr>
            <p:custDataLst>
              <p:tags r:id="rId300"/>
            </p:custDataLst>
          </p:nvPr>
        </p:nvCxnSpPr>
        <p:spPr bwMode="gray">
          <a:xfrm>
            <a:off x="562086" y="1553336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2887" name="Straight Connector 362886"/>
          <p:cNvCxnSpPr/>
          <p:nvPr>
            <p:custDataLst>
              <p:tags r:id="rId301"/>
            </p:custDataLst>
          </p:nvPr>
        </p:nvCxnSpPr>
        <p:spPr bwMode="gray">
          <a:xfrm>
            <a:off x="562086" y="2003625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2885" name="Straight Connector 362884"/>
          <p:cNvCxnSpPr/>
          <p:nvPr>
            <p:custDataLst>
              <p:tags r:id="rId302"/>
            </p:custDataLst>
          </p:nvPr>
        </p:nvCxnSpPr>
        <p:spPr bwMode="gray">
          <a:xfrm>
            <a:off x="562086" y="2453914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2883" name="Straight Connector 362882"/>
          <p:cNvCxnSpPr/>
          <p:nvPr>
            <p:custDataLst>
              <p:tags r:id="rId303"/>
            </p:custDataLst>
          </p:nvPr>
        </p:nvCxnSpPr>
        <p:spPr bwMode="gray">
          <a:xfrm>
            <a:off x="562086" y="2904203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2882" name="Straight Connector 362881"/>
          <p:cNvCxnSpPr/>
          <p:nvPr>
            <p:custDataLst>
              <p:tags r:id="rId304"/>
            </p:custDataLst>
          </p:nvPr>
        </p:nvCxnSpPr>
        <p:spPr bwMode="gray">
          <a:xfrm>
            <a:off x="562086" y="3354492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2881" name="Straight Connector 362880"/>
          <p:cNvCxnSpPr/>
          <p:nvPr>
            <p:custDataLst>
              <p:tags r:id="rId305"/>
            </p:custDataLst>
          </p:nvPr>
        </p:nvCxnSpPr>
        <p:spPr bwMode="gray">
          <a:xfrm>
            <a:off x="562086" y="3804781"/>
            <a:ext cx="4373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2667" name="Rectangle 192"/>
          <p:cNvSpPr>
            <a:spLocks noChangeArrowheads="1"/>
          </p:cNvSpPr>
          <p:nvPr>
            <p:custDataLst>
              <p:tags r:id="rId306"/>
            </p:custDataLst>
          </p:nvPr>
        </p:nvSpPr>
        <p:spPr bwMode="gray">
          <a:xfrm>
            <a:off x="200861" y="511840"/>
            <a:ext cx="704631" cy="41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SzPct val="120000"/>
            </a:pPr>
            <a:r>
              <a:rPr lang="en-US" sz="1000" b="1" dirty="0">
                <a:solidFill>
                  <a:srgbClr val="002960"/>
                </a:solidFill>
                <a:latin typeface="Arial"/>
                <a:sym typeface="Arial"/>
              </a:rPr>
              <a:t>Abatement </a:t>
            </a:r>
            <a:br>
              <a:rPr lang="en-US" sz="1000" b="1" dirty="0">
                <a:solidFill>
                  <a:srgbClr val="002960"/>
                </a:solidFill>
                <a:latin typeface="Arial"/>
                <a:sym typeface="Arial"/>
              </a:rPr>
            </a:br>
            <a:r>
              <a:rPr lang="en-US" sz="1000" b="1" dirty="0">
                <a:solidFill>
                  <a:srgbClr val="002960"/>
                </a:solidFill>
                <a:latin typeface="Arial"/>
                <a:sym typeface="Arial"/>
              </a:rPr>
              <a:t>benefit</a:t>
            </a:r>
            <a:endParaRPr lang="en-US" sz="1000" dirty="0">
              <a:solidFill>
                <a:srgbClr val="002960"/>
              </a:solidFill>
              <a:latin typeface="Arial"/>
              <a:sym typeface="Arial"/>
            </a:endParaRPr>
          </a:p>
          <a:p>
            <a:pPr>
              <a:lnSpc>
                <a:spcPct val="90000"/>
              </a:lnSpc>
              <a:buSzPct val="120000"/>
            </a:pPr>
            <a:r>
              <a:rPr lang="en-US" sz="1000" dirty="0">
                <a:solidFill>
                  <a:srgbClr val="808080"/>
                </a:solidFill>
                <a:latin typeface="Arial"/>
                <a:sym typeface="Arial"/>
              </a:rPr>
              <a:t>$ per tCO</a:t>
            </a:r>
            <a:r>
              <a:rPr lang="en-US" sz="1000" baseline="-25000" dirty="0">
                <a:solidFill>
                  <a:srgbClr val="808080"/>
                </a:solidFill>
                <a:latin typeface="Arial"/>
                <a:sym typeface="Arial"/>
              </a:rPr>
              <a:t>2</a:t>
            </a:r>
            <a:r>
              <a:rPr lang="en-US" sz="1000" dirty="0">
                <a:solidFill>
                  <a:srgbClr val="808080"/>
                </a:solidFill>
                <a:latin typeface="Arial"/>
                <a:sym typeface="Arial"/>
              </a:rPr>
              <a:t>e</a:t>
            </a:r>
          </a:p>
        </p:txBody>
      </p:sp>
      <p:sp>
        <p:nvSpPr>
          <p:cNvPr id="557" name="Rectangle 296"/>
          <p:cNvSpPr>
            <a:spLocks noChangeArrowheads="1"/>
          </p:cNvSpPr>
          <p:nvPr/>
        </p:nvSpPr>
        <p:spPr bwMode="gray">
          <a:xfrm>
            <a:off x="6664176" y="3889008"/>
            <a:ext cx="573332" cy="423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Organic soils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restoration</a:t>
            </a:r>
          </a:p>
        </p:txBody>
      </p:sp>
      <p:sp>
        <p:nvSpPr>
          <p:cNvPr id="449" name="Rectangle 296"/>
          <p:cNvSpPr>
            <a:spLocks noChangeArrowheads="1"/>
          </p:cNvSpPr>
          <p:nvPr/>
        </p:nvSpPr>
        <p:spPr bwMode="gray">
          <a:xfrm>
            <a:off x="5842442" y="2800540"/>
            <a:ext cx="675679" cy="423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New coal power plant with CCS</a:t>
            </a:r>
          </a:p>
        </p:txBody>
      </p:sp>
      <p:sp>
        <p:nvSpPr>
          <p:cNvPr id="532" name="Rectangle 305"/>
          <p:cNvSpPr>
            <a:spLocks noChangeArrowheads="1"/>
          </p:cNvSpPr>
          <p:nvPr/>
        </p:nvSpPr>
        <p:spPr bwMode="gray">
          <a:xfrm>
            <a:off x="4233014" y="2500887"/>
            <a:ext cx="572874" cy="2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933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Recycling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new waste</a:t>
            </a:r>
          </a:p>
        </p:txBody>
      </p:sp>
      <p:sp>
        <p:nvSpPr>
          <p:cNvPr id="535" name="Rectangle 250"/>
          <p:cNvSpPr>
            <a:spLocks noChangeArrowheads="1"/>
          </p:cNvSpPr>
          <p:nvPr/>
        </p:nvSpPr>
        <p:spPr bwMode="gray">
          <a:xfrm>
            <a:off x="6803946" y="2013344"/>
            <a:ext cx="828549" cy="423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Improved grassland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517" name="Rectangle 204"/>
          <p:cNvSpPr>
            <a:spLocks noChangeArrowheads="1"/>
          </p:cNvSpPr>
          <p:nvPr/>
        </p:nvSpPr>
        <p:spPr bwMode="gray">
          <a:xfrm>
            <a:off x="2929869" y="1354107"/>
            <a:ext cx="817044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Hybrid vehicles</a:t>
            </a:r>
          </a:p>
        </p:txBody>
      </p:sp>
      <p:sp>
        <p:nvSpPr>
          <p:cNvPr id="518" name="Rectangle 305"/>
          <p:cNvSpPr>
            <a:spLocks noChangeArrowheads="1"/>
          </p:cNvSpPr>
          <p:nvPr/>
        </p:nvSpPr>
        <p:spPr bwMode="gray">
          <a:xfrm>
            <a:off x="4526875" y="2196375"/>
            <a:ext cx="1131128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933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Landfill gas electricity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generation</a:t>
            </a:r>
          </a:p>
        </p:txBody>
      </p:sp>
      <p:sp>
        <p:nvSpPr>
          <p:cNvPr id="521" name="Rectangle 204"/>
          <p:cNvSpPr>
            <a:spLocks noChangeArrowheads="1"/>
          </p:cNvSpPr>
          <p:nvPr/>
        </p:nvSpPr>
        <p:spPr bwMode="gray">
          <a:xfrm>
            <a:off x="2929869" y="1499884"/>
            <a:ext cx="1746099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Geothermal electricity generation</a:t>
            </a:r>
          </a:p>
        </p:txBody>
      </p:sp>
      <p:cxnSp>
        <p:nvCxnSpPr>
          <p:cNvPr id="522" name="Straight Connector 521"/>
          <p:cNvCxnSpPr/>
          <p:nvPr/>
        </p:nvCxnSpPr>
        <p:spPr bwMode="gray">
          <a:xfrm flipH="1">
            <a:off x="1783444" y="1576012"/>
            <a:ext cx="110894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4" name="Rectangle 204"/>
          <p:cNvSpPr>
            <a:spLocks noChangeArrowheads="1"/>
          </p:cNvSpPr>
          <p:nvPr/>
        </p:nvSpPr>
        <p:spPr bwMode="gray">
          <a:xfrm>
            <a:off x="3441738" y="1793059"/>
            <a:ext cx="1857324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First generation sugarcane biofuels</a:t>
            </a:r>
          </a:p>
        </p:txBody>
      </p:sp>
      <p:sp>
        <p:nvSpPr>
          <p:cNvPr id="526" name="Rectangle 204"/>
          <p:cNvSpPr>
            <a:spLocks noChangeArrowheads="1"/>
          </p:cNvSpPr>
          <p:nvPr/>
        </p:nvSpPr>
        <p:spPr bwMode="gray">
          <a:xfrm>
            <a:off x="2929869" y="1647282"/>
            <a:ext cx="2132114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Clinker substitution – cement sector</a:t>
            </a:r>
          </a:p>
        </p:txBody>
      </p:sp>
      <p:sp>
        <p:nvSpPr>
          <p:cNvPr id="528" name="Rectangle 204"/>
          <p:cNvSpPr>
            <a:spLocks noChangeArrowheads="1"/>
          </p:cNvSpPr>
          <p:nvPr/>
        </p:nvSpPr>
        <p:spPr bwMode="gray">
          <a:xfrm>
            <a:off x="2929868" y="1060934"/>
            <a:ext cx="2786379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Top gas recycling – iron and steel sector</a:t>
            </a:r>
          </a:p>
        </p:txBody>
      </p:sp>
      <p:sp>
        <p:nvSpPr>
          <p:cNvPr id="529" name="Rectangle 204"/>
          <p:cNvSpPr>
            <a:spLocks noChangeArrowheads="1"/>
          </p:cNvSpPr>
          <p:nvPr/>
        </p:nvSpPr>
        <p:spPr bwMode="gray">
          <a:xfrm>
            <a:off x="2929869" y="1208330"/>
            <a:ext cx="1746099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Efficient lighting in new commercial buildings</a:t>
            </a:r>
          </a:p>
        </p:txBody>
      </p:sp>
      <p:sp>
        <p:nvSpPr>
          <p:cNvPr id="527" name="Rectangle 204"/>
          <p:cNvSpPr>
            <a:spLocks noChangeArrowheads="1"/>
          </p:cNvSpPr>
          <p:nvPr/>
        </p:nvSpPr>
        <p:spPr bwMode="gray">
          <a:xfrm>
            <a:off x="2929868" y="915157"/>
            <a:ext cx="2786379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Modal shift from  cars to buses</a:t>
            </a:r>
          </a:p>
        </p:txBody>
      </p:sp>
      <p:sp>
        <p:nvSpPr>
          <p:cNvPr id="579" name="Rectangle 263"/>
          <p:cNvSpPr>
            <a:spLocks noChangeArrowheads="1"/>
          </p:cNvSpPr>
          <p:nvPr/>
        </p:nvSpPr>
        <p:spPr bwMode="gray">
          <a:xfrm>
            <a:off x="6518121" y="1333051"/>
            <a:ext cx="1501847" cy="2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Reduced deforestation from intensive agriculture</a:t>
            </a:r>
          </a:p>
        </p:txBody>
      </p:sp>
      <p:sp>
        <p:nvSpPr>
          <p:cNvPr id="588" name="Rectangle 204"/>
          <p:cNvSpPr>
            <a:spLocks noChangeArrowheads="1"/>
          </p:cNvSpPr>
          <p:nvPr/>
        </p:nvSpPr>
        <p:spPr bwMode="gray">
          <a:xfrm>
            <a:off x="2929868" y="769380"/>
            <a:ext cx="862843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Electric vehicles</a:t>
            </a:r>
          </a:p>
        </p:txBody>
      </p:sp>
      <p:sp>
        <p:nvSpPr>
          <p:cNvPr id="593" name="Rectangle 205"/>
          <p:cNvSpPr>
            <a:spLocks noChangeArrowheads="1"/>
          </p:cNvSpPr>
          <p:nvPr/>
        </p:nvSpPr>
        <p:spPr bwMode="gray">
          <a:xfrm>
            <a:off x="2929869" y="621983"/>
            <a:ext cx="3093882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Other low cost levers (mainly buildings and industry sector)</a:t>
            </a:r>
          </a:p>
        </p:txBody>
      </p:sp>
      <p:sp>
        <p:nvSpPr>
          <p:cNvPr id="2" name="Freeform 1"/>
          <p:cNvSpPr/>
          <p:nvPr/>
        </p:nvSpPr>
        <p:spPr bwMode="gray">
          <a:xfrm>
            <a:off x="979679" y="693251"/>
            <a:ext cx="1912708" cy="411958"/>
          </a:xfrm>
          <a:custGeom>
            <a:avLst/>
            <a:gdLst>
              <a:gd name="connsiteX0" fmla="*/ 0 w 1874520"/>
              <a:gd name="connsiteY0" fmla="*/ 182880 h 182880"/>
              <a:gd name="connsiteX1" fmla="*/ 0 w 1874520"/>
              <a:gd name="connsiteY1" fmla="*/ 0 h 182880"/>
              <a:gd name="connsiteX2" fmla="*/ 1874520 w 18745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520" h="182880">
                <a:moveTo>
                  <a:pt x="0" y="182880"/>
                </a:moveTo>
                <a:lnTo>
                  <a:pt x="0" y="0"/>
                </a:lnTo>
                <a:lnTo>
                  <a:pt x="187452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523" name="Freeform 522"/>
          <p:cNvSpPr/>
          <p:nvPr/>
        </p:nvSpPr>
        <p:spPr bwMode="gray">
          <a:xfrm>
            <a:off x="3046921" y="1859467"/>
            <a:ext cx="378392" cy="144762"/>
          </a:xfrm>
          <a:custGeom>
            <a:avLst/>
            <a:gdLst>
              <a:gd name="connsiteX0" fmla="*/ 0 w 142875"/>
              <a:gd name="connsiteY0" fmla="*/ 365125 h 365125"/>
              <a:gd name="connsiteX1" fmla="*/ 0 w 142875"/>
              <a:gd name="connsiteY1" fmla="*/ 0 h 365125"/>
              <a:gd name="connsiteX2" fmla="*/ 142875 w 142875"/>
              <a:gd name="connsiteY2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365125">
                <a:moveTo>
                  <a:pt x="0" y="365125"/>
                </a:moveTo>
                <a:lnTo>
                  <a:pt x="0" y="0"/>
                </a:lnTo>
                <a:lnTo>
                  <a:pt x="142875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62" name="Freeform 261"/>
          <p:cNvSpPr/>
          <p:nvPr/>
        </p:nvSpPr>
        <p:spPr bwMode="gray">
          <a:xfrm>
            <a:off x="1485395" y="986425"/>
            <a:ext cx="1406990" cy="112434"/>
          </a:xfrm>
          <a:custGeom>
            <a:avLst/>
            <a:gdLst>
              <a:gd name="connsiteX0" fmla="*/ 0 w 1874520"/>
              <a:gd name="connsiteY0" fmla="*/ 182880 h 182880"/>
              <a:gd name="connsiteX1" fmla="*/ 0 w 1874520"/>
              <a:gd name="connsiteY1" fmla="*/ 0 h 182880"/>
              <a:gd name="connsiteX2" fmla="*/ 1874520 w 18745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520" h="182880">
                <a:moveTo>
                  <a:pt x="0" y="182880"/>
                </a:moveTo>
                <a:lnTo>
                  <a:pt x="0" y="0"/>
                </a:lnTo>
                <a:lnTo>
                  <a:pt x="187452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66" name="Freeform 265"/>
          <p:cNvSpPr/>
          <p:nvPr/>
        </p:nvSpPr>
        <p:spPr bwMode="gray">
          <a:xfrm>
            <a:off x="1251327" y="834170"/>
            <a:ext cx="1645920" cy="270645"/>
          </a:xfrm>
          <a:custGeom>
            <a:avLst/>
            <a:gdLst>
              <a:gd name="connsiteX0" fmla="*/ 0 w 1874520"/>
              <a:gd name="connsiteY0" fmla="*/ 182880 h 182880"/>
              <a:gd name="connsiteX1" fmla="*/ 0 w 1874520"/>
              <a:gd name="connsiteY1" fmla="*/ 0 h 182880"/>
              <a:gd name="connsiteX2" fmla="*/ 1874520 w 18745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520" h="182880">
                <a:moveTo>
                  <a:pt x="0" y="182880"/>
                </a:moveTo>
                <a:lnTo>
                  <a:pt x="0" y="0"/>
                </a:lnTo>
                <a:lnTo>
                  <a:pt x="187452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79" name="Freeform 278"/>
          <p:cNvSpPr/>
          <p:nvPr/>
        </p:nvSpPr>
        <p:spPr bwMode="gray">
          <a:xfrm>
            <a:off x="4179412" y="2270883"/>
            <a:ext cx="343406" cy="517164"/>
          </a:xfrm>
          <a:custGeom>
            <a:avLst/>
            <a:gdLst>
              <a:gd name="connsiteX0" fmla="*/ 0 w 142875"/>
              <a:gd name="connsiteY0" fmla="*/ 365125 h 365125"/>
              <a:gd name="connsiteX1" fmla="*/ 0 w 142875"/>
              <a:gd name="connsiteY1" fmla="*/ 0 h 365125"/>
              <a:gd name="connsiteX2" fmla="*/ 142875 w 142875"/>
              <a:gd name="connsiteY2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365125">
                <a:moveTo>
                  <a:pt x="0" y="365125"/>
                </a:moveTo>
                <a:lnTo>
                  <a:pt x="0" y="0"/>
                </a:lnTo>
                <a:lnTo>
                  <a:pt x="142875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gray">
          <a:xfrm flipH="1">
            <a:off x="7527399" y="1823833"/>
            <a:ext cx="308092" cy="1527772"/>
          </a:xfrm>
          <a:custGeom>
            <a:avLst/>
            <a:gdLst>
              <a:gd name="connsiteX0" fmla="*/ 0 w 136525"/>
              <a:gd name="connsiteY0" fmla="*/ 352425 h 352425"/>
              <a:gd name="connsiteX1" fmla="*/ 0 w 136525"/>
              <a:gd name="connsiteY1" fmla="*/ 0 h 352425"/>
              <a:gd name="connsiteX2" fmla="*/ 136525 w 136525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25" h="352425">
                <a:moveTo>
                  <a:pt x="0" y="352425"/>
                </a:moveTo>
                <a:lnTo>
                  <a:pt x="0" y="0"/>
                </a:lnTo>
                <a:lnTo>
                  <a:pt x="136525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cxnSp>
        <p:nvCxnSpPr>
          <p:cNvPr id="306" name="Straight Connector 305"/>
          <p:cNvCxnSpPr/>
          <p:nvPr/>
        </p:nvCxnSpPr>
        <p:spPr bwMode="gray">
          <a:xfrm>
            <a:off x="5068675" y="2970613"/>
            <a:ext cx="0" cy="20667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9" name="Rectangle 247"/>
          <p:cNvSpPr>
            <a:spLocks noChangeArrowheads="1"/>
          </p:cNvSpPr>
          <p:nvPr/>
        </p:nvSpPr>
        <p:spPr bwMode="gray">
          <a:xfrm flipH="1">
            <a:off x="2892385" y="4653528"/>
            <a:ext cx="424486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Nuclear</a:t>
            </a:r>
          </a:p>
        </p:txBody>
      </p:sp>
      <p:sp>
        <p:nvSpPr>
          <p:cNvPr id="290" name="Rectangle 217"/>
          <p:cNvSpPr>
            <a:spLocks noChangeArrowheads="1"/>
          </p:cNvSpPr>
          <p:nvPr/>
        </p:nvSpPr>
        <p:spPr bwMode="gray">
          <a:xfrm flipH="1">
            <a:off x="2753732" y="4825221"/>
            <a:ext cx="2622519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Efficient windows in residential buildings</a:t>
            </a:r>
          </a:p>
        </p:txBody>
      </p:sp>
      <p:sp>
        <p:nvSpPr>
          <p:cNvPr id="295" name="Rectangle 252"/>
          <p:cNvSpPr>
            <a:spLocks noChangeArrowheads="1"/>
          </p:cNvSpPr>
          <p:nvPr/>
        </p:nvSpPr>
        <p:spPr bwMode="gray">
          <a:xfrm>
            <a:off x="4569895" y="3969996"/>
            <a:ext cx="747500" cy="2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Solar </a:t>
            </a:r>
            <a:r>
              <a:rPr lang="en-US" sz="900" dirty="0" err="1">
                <a:solidFill>
                  <a:srgbClr val="000000"/>
                </a:solidFill>
              </a:rPr>
              <a:t>photovoltaics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300" name="Straight Connector 299"/>
          <p:cNvCxnSpPr/>
          <p:nvPr/>
        </p:nvCxnSpPr>
        <p:spPr bwMode="gray">
          <a:xfrm>
            <a:off x="3867623" y="3278364"/>
            <a:ext cx="0" cy="4108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5" name="Straight Connector 314"/>
          <p:cNvCxnSpPr/>
          <p:nvPr/>
        </p:nvCxnSpPr>
        <p:spPr bwMode="gray">
          <a:xfrm>
            <a:off x="5561236" y="3354493"/>
            <a:ext cx="0" cy="25511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" name="Freeform 316"/>
          <p:cNvSpPr/>
          <p:nvPr/>
        </p:nvSpPr>
        <p:spPr bwMode="gray">
          <a:xfrm>
            <a:off x="3469922" y="3373929"/>
            <a:ext cx="46650" cy="846045"/>
          </a:xfrm>
          <a:custGeom>
            <a:avLst/>
            <a:gdLst>
              <a:gd name="connsiteX0" fmla="*/ 0 w 792480"/>
              <a:gd name="connsiteY0" fmla="*/ 0 h 1242060"/>
              <a:gd name="connsiteX1" fmla="*/ 0 w 792480"/>
              <a:gd name="connsiteY1" fmla="*/ 1242060 h 1242060"/>
              <a:gd name="connsiteX2" fmla="*/ 792480 w 792480"/>
              <a:gd name="connsiteY2" fmla="*/ 1242060 h 1242060"/>
              <a:gd name="connsiteX0" fmla="*/ 0 w 0"/>
              <a:gd name="connsiteY0" fmla="*/ 0 h 1242060"/>
              <a:gd name="connsiteX1" fmla="*/ 0 w 0"/>
              <a:gd name="connsiteY1" fmla="*/ 1242060 h 124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242060">
                <a:moveTo>
                  <a:pt x="0" y="0"/>
                </a:moveTo>
                <a:lnTo>
                  <a:pt x="0" y="124206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23" name="Rectangle 204"/>
          <p:cNvSpPr>
            <a:spLocks noChangeArrowheads="1"/>
          </p:cNvSpPr>
          <p:nvPr/>
        </p:nvSpPr>
        <p:spPr bwMode="gray">
          <a:xfrm>
            <a:off x="1280485" y="5547627"/>
            <a:ext cx="1908172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Efficient heavy duty trucks</a:t>
            </a:r>
          </a:p>
        </p:txBody>
      </p:sp>
      <p:sp>
        <p:nvSpPr>
          <p:cNvPr id="324" name="Rectangle 204"/>
          <p:cNvSpPr>
            <a:spLocks noChangeArrowheads="1"/>
          </p:cNvSpPr>
          <p:nvPr/>
        </p:nvSpPr>
        <p:spPr bwMode="gray">
          <a:xfrm>
            <a:off x="1887925" y="5257693"/>
            <a:ext cx="3437301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Efficient new commercial buildings</a:t>
            </a:r>
          </a:p>
        </p:txBody>
      </p:sp>
      <p:sp>
        <p:nvSpPr>
          <p:cNvPr id="328" name="Rectangle 238"/>
          <p:cNvSpPr>
            <a:spLocks noChangeArrowheads="1"/>
          </p:cNvSpPr>
          <p:nvPr/>
        </p:nvSpPr>
        <p:spPr bwMode="gray">
          <a:xfrm flipH="1">
            <a:off x="3336595" y="4227535"/>
            <a:ext cx="1197330" cy="2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Waste heat recovery –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chemical industry</a:t>
            </a:r>
          </a:p>
        </p:txBody>
      </p:sp>
      <p:cxnSp>
        <p:nvCxnSpPr>
          <p:cNvPr id="330" name="AutoShape 259"/>
          <p:cNvCxnSpPr>
            <a:cxnSpLocks noChangeShapeType="1"/>
          </p:cNvCxnSpPr>
          <p:nvPr/>
        </p:nvCxnSpPr>
        <p:spPr bwMode="gray">
          <a:xfrm>
            <a:off x="4848183" y="3354493"/>
            <a:ext cx="0" cy="320709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4" name="Rectangle 258"/>
          <p:cNvSpPr>
            <a:spLocks noChangeArrowheads="1"/>
          </p:cNvSpPr>
          <p:nvPr/>
        </p:nvSpPr>
        <p:spPr bwMode="gray">
          <a:xfrm>
            <a:off x="4501109" y="3694639"/>
            <a:ext cx="745076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Offshore wind</a:t>
            </a:r>
          </a:p>
        </p:txBody>
      </p:sp>
      <p:sp>
        <p:nvSpPr>
          <p:cNvPr id="471" name="Rectangle 204"/>
          <p:cNvSpPr>
            <a:spLocks noChangeArrowheads="1"/>
          </p:cNvSpPr>
          <p:nvPr/>
        </p:nvSpPr>
        <p:spPr bwMode="gray">
          <a:xfrm>
            <a:off x="1899027" y="5403470"/>
            <a:ext cx="2498443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Residential buildings envelope retrofit</a:t>
            </a:r>
          </a:p>
        </p:txBody>
      </p:sp>
      <p:sp>
        <p:nvSpPr>
          <p:cNvPr id="479" name="Rectangle 204"/>
          <p:cNvSpPr>
            <a:spLocks noChangeArrowheads="1"/>
          </p:cNvSpPr>
          <p:nvPr/>
        </p:nvSpPr>
        <p:spPr bwMode="gray">
          <a:xfrm>
            <a:off x="3995337" y="2011724"/>
            <a:ext cx="1746099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8659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Efficient new residential buildings</a:t>
            </a:r>
          </a:p>
        </p:txBody>
      </p:sp>
      <p:sp>
        <p:nvSpPr>
          <p:cNvPr id="480" name="Freeform 479"/>
          <p:cNvSpPr/>
          <p:nvPr/>
        </p:nvSpPr>
        <p:spPr bwMode="gray">
          <a:xfrm>
            <a:off x="3614998" y="2105668"/>
            <a:ext cx="376613" cy="283455"/>
          </a:xfrm>
          <a:custGeom>
            <a:avLst/>
            <a:gdLst>
              <a:gd name="connsiteX0" fmla="*/ 0 w 142875"/>
              <a:gd name="connsiteY0" fmla="*/ 365125 h 365125"/>
              <a:gd name="connsiteX1" fmla="*/ 0 w 142875"/>
              <a:gd name="connsiteY1" fmla="*/ 0 h 365125"/>
              <a:gd name="connsiteX2" fmla="*/ 142875 w 142875"/>
              <a:gd name="connsiteY2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365125">
                <a:moveTo>
                  <a:pt x="0" y="365125"/>
                </a:moveTo>
                <a:lnTo>
                  <a:pt x="0" y="0"/>
                </a:lnTo>
                <a:lnTo>
                  <a:pt x="142875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60" name="Rectangle 263"/>
          <p:cNvSpPr>
            <a:spLocks noChangeArrowheads="1"/>
          </p:cNvSpPr>
          <p:nvPr/>
        </p:nvSpPr>
        <p:spPr bwMode="gray">
          <a:xfrm>
            <a:off x="6144897" y="1752565"/>
            <a:ext cx="1323247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Pastureland afforestation</a:t>
            </a:r>
          </a:p>
        </p:txBody>
      </p:sp>
      <p:sp>
        <p:nvSpPr>
          <p:cNvPr id="268" name="Rectangle 296"/>
          <p:cNvSpPr>
            <a:spLocks noChangeArrowheads="1"/>
          </p:cNvSpPr>
          <p:nvPr/>
        </p:nvSpPr>
        <p:spPr bwMode="gray">
          <a:xfrm>
            <a:off x="7129355" y="2554339"/>
            <a:ext cx="660021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Air transport</a:t>
            </a:r>
          </a:p>
        </p:txBody>
      </p:sp>
      <p:sp>
        <p:nvSpPr>
          <p:cNvPr id="271" name="Freeform 270"/>
          <p:cNvSpPr>
            <a:spLocks/>
          </p:cNvSpPr>
          <p:nvPr/>
        </p:nvSpPr>
        <p:spPr bwMode="gray">
          <a:xfrm>
            <a:off x="6589916" y="2225530"/>
            <a:ext cx="135662" cy="1130742"/>
          </a:xfrm>
          <a:custGeom>
            <a:avLst/>
            <a:gdLst>
              <a:gd name="connsiteX0" fmla="*/ 0 w 136525"/>
              <a:gd name="connsiteY0" fmla="*/ 352425 h 352425"/>
              <a:gd name="connsiteX1" fmla="*/ 0 w 136525"/>
              <a:gd name="connsiteY1" fmla="*/ 0 h 352425"/>
              <a:gd name="connsiteX2" fmla="*/ 136525 w 136525"/>
              <a:gd name="connsiteY2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525" h="352425">
                <a:moveTo>
                  <a:pt x="0" y="352425"/>
                </a:moveTo>
                <a:lnTo>
                  <a:pt x="0" y="0"/>
                </a:lnTo>
                <a:lnTo>
                  <a:pt x="136525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gray">
          <a:xfrm>
            <a:off x="8301099" y="5132973"/>
            <a:ext cx="517312" cy="251222"/>
          </a:xfrm>
          <a:custGeom>
            <a:avLst/>
            <a:gdLst>
              <a:gd name="connsiteX0" fmla="*/ 0 w 521208"/>
              <a:gd name="connsiteY0" fmla="*/ 530352 h 530352"/>
              <a:gd name="connsiteX1" fmla="*/ 521208 w 521208"/>
              <a:gd name="connsiteY1" fmla="*/ 530352 h 530352"/>
              <a:gd name="connsiteX2" fmla="*/ 521208 w 521208"/>
              <a:gd name="connsiteY2" fmla="*/ 0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208" h="530352">
                <a:moveTo>
                  <a:pt x="0" y="530352"/>
                </a:moveTo>
                <a:lnTo>
                  <a:pt x="521208" y="530352"/>
                </a:lnTo>
                <a:lnTo>
                  <a:pt x="521208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18" name="Freeform 17"/>
          <p:cNvSpPr/>
          <p:nvPr/>
        </p:nvSpPr>
        <p:spPr bwMode="gray">
          <a:xfrm>
            <a:off x="7835491" y="3775626"/>
            <a:ext cx="250752" cy="1307889"/>
          </a:xfrm>
          <a:custGeom>
            <a:avLst/>
            <a:gdLst>
              <a:gd name="connsiteX0" fmla="*/ 0 w 463550"/>
              <a:gd name="connsiteY0" fmla="*/ 1485900 h 1485900"/>
              <a:gd name="connsiteX1" fmla="*/ 463550 w 463550"/>
              <a:gd name="connsiteY1" fmla="*/ 1485900 h 1485900"/>
              <a:gd name="connsiteX2" fmla="*/ 463550 w 463550"/>
              <a:gd name="connsiteY2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550" h="1485900">
                <a:moveTo>
                  <a:pt x="0" y="1485900"/>
                </a:moveTo>
                <a:lnTo>
                  <a:pt x="463550" y="1485900"/>
                </a:lnTo>
                <a:lnTo>
                  <a:pt x="46355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897" name="Freeform 362896"/>
          <p:cNvSpPr/>
          <p:nvPr/>
        </p:nvSpPr>
        <p:spPr bwMode="gray">
          <a:xfrm>
            <a:off x="6907810" y="3565059"/>
            <a:ext cx="338708" cy="1179174"/>
          </a:xfrm>
          <a:custGeom>
            <a:avLst/>
            <a:gdLst>
              <a:gd name="connsiteX0" fmla="*/ 0 w 196850"/>
              <a:gd name="connsiteY0" fmla="*/ 1346200 h 1346200"/>
              <a:gd name="connsiteX1" fmla="*/ 196850 w 196850"/>
              <a:gd name="connsiteY1" fmla="*/ 1346200 h 1346200"/>
              <a:gd name="connsiteX2" fmla="*/ 196850 w 196850"/>
              <a:gd name="connsiteY2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" h="1346200">
                <a:moveTo>
                  <a:pt x="0" y="1346200"/>
                </a:moveTo>
                <a:lnTo>
                  <a:pt x="196850" y="1346200"/>
                </a:lnTo>
                <a:lnTo>
                  <a:pt x="19685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99" name="Rectangle 204"/>
          <p:cNvSpPr>
            <a:spLocks noChangeArrowheads="1"/>
          </p:cNvSpPr>
          <p:nvPr/>
        </p:nvSpPr>
        <p:spPr bwMode="gray">
          <a:xfrm>
            <a:off x="2501246" y="5113536"/>
            <a:ext cx="2854726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Efficiency improvements in other industry (estimated)</a:t>
            </a:r>
          </a:p>
        </p:txBody>
      </p:sp>
      <p:sp>
        <p:nvSpPr>
          <p:cNvPr id="362902" name="Freeform 362901"/>
          <p:cNvSpPr/>
          <p:nvPr/>
        </p:nvSpPr>
        <p:spPr bwMode="gray">
          <a:xfrm>
            <a:off x="2243053" y="3338295"/>
            <a:ext cx="270939" cy="1854608"/>
          </a:xfrm>
          <a:custGeom>
            <a:avLst/>
            <a:gdLst>
              <a:gd name="connsiteX0" fmla="*/ 100013 w 100013"/>
              <a:gd name="connsiteY0" fmla="*/ 1628775 h 1628775"/>
              <a:gd name="connsiteX1" fmla="*/ 0 w 100013"/>
              <a:gd name="connsiteY1" fmla="*/ 1628775 h 1628775"/>
              <a:gd name="connsiteX2" fmla="*/ 0 w 100013"/>
              <a:gd name="connsiteY2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3" h="1628775">
                <a:moveTo>
                  <a:pt x="100013" y="1628775"/>
                </a:moveTo>
                <a:lnTo>
                  <a:pt x="0" y="162877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14" name="Rectangle 305"/>
          <p:cNvSpPr>
            <a:spLocks noChangeArrowheads="1"/>
          </p:cNvSpPr>
          <p:nvPr/>
        </p:nvSpPr>
        <p:spPr bwMode="gray">
          <a:xfrm>
            <a:off x="3643832" y="3707597"/>
            <a:ext cx="820444" cy="423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933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Onshore wind power– high penetration</a:t>
            </a:r>
          </a:p>
        </p:txBody>
      </p:sp>
      <p:sp>
        <p:nvSpPr>
          <p:cNvPr id="285" name="Rectangle 266"/>
          <p:cNvSpPr>
            <a:spLocks noChangeArrowheads="1"/>
          </p:cNvSpPr>
          <p:nvPr/>
        </p:nvSpPr>
        <p:spPr bwMode="gray">
          <a:xfrm>
            <a:off x="6638657" y="5494175"/>
            <a:ext cx="1641417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New gas power plant with CCS</a:t>
            </a:r>
          </a:p>
        </p:txBody>
      </p:sp>
      <p:sp>
        <p:nvSpPr>
          <p:cNvPr id="332" name="Rectangle 265"/>
          <p:cNvSpPr>
            <a:spLocks noChangeArrowheads="1"/>
          </p:cNvSpPr>
          <p:nvPr/>
        </p:nvSpPr>
        <p:spPr bwMode="gray">
          <a:xfrm>
            <a:off x="6552741" y="4941843"/>
            <a:ext cx="1260220" cy="2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CCS retrofit on existing coal power plant</a:t>
            </a:r>
          </a:p>
        </p:txBody>
      </p:sp>
      <p:sp>
        <p:nvSpPr>
          <p:cNvPr id="273" name="Rectangle 263"/>
          <p:cNvSpPr>
            <a:spLocks noChangeArrowheads="1"/>
          </p:cNvSpPr>
          <p:nvPr/>
        </p:nvSpPr>
        <p:spPr bwMode="gray">
          <a:xfrm>
            <a:off x="6159562" y="3877670"/>
            <a:ext cx="476443" cy="706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Biomass co-firing in coal power plant</a:t>
            </a:r>
          </a:p>
        </p:txBody>
      </p:sp>
      <p:sp>
        <p:nvSpPr>
          <p:cNvPr id="362909" name="Freeform 362908"/>
          <p:cNvSpPr/>
          <p:nvPr/>
        </p:nvSpPr>
        <p:spPr bwMode="gray">
          <a:xfrm>
            <a:off x="1720270" y="3349633"/>
            <a:ext cx="178757" cy="1978749"/>
          </a:xfrm>
          <a:custGeom>
            <a:avLst/>
            <a:gdLst>
              <a:gd name="connsiteX0" fmla="*/ 71438 w 71438"/>
              <a:gd name="connsiteY0" fmla="*/ 2047875 h 2047875"/>
              <a:gd name="connsiteX1" fmla="*/ 0 w 71438"/>
              <a:gd name="connsiteY1" fmla="*/ 2047875 h 2047875"/>
              <a:gd name="connsiteX2" fmla="*/ 0 w 71438"/>
              <a:gd name="connsiteY2" fmla="*/ 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8" h="2047875">
                <a:moveTo>
                  <a:pt x="71438" y="2047875"/>
                </a:moveTo>
                <a:lnTo>
                  <a:pt x="0" y="204787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2910" name="Freeform 362909"/>
          <p:cNvSpPr/>
          <p:nvPr/>
        </p:nvSpPr>
        <p:spPr bwMode="gray">
          <a:xfrm>
            <a:off x="1107972" y="3349633"/>
            <a:ext cx="97190" cy="2268683"/>
          </a:xfrm>
          <a:custGeom>
            <a:avLst/>
            <a:gdLst>
              <a:gd name="connsiteX0" fmla="*/ 119063 w 119063"/>
              <a:gd name="connsiteY0" fmla="*/ 2200275 h 2200275"/>
              <a:gd name="connsiteX1" fmla="*/ 0 w 119063"/>
              <a:gd name="connsiteY1" fmla="*/ 2200275 h 2200275"/>
              <a:gd name="connsiteX2" fmla="*/ 0 w 119063"/>
              <a:gd name="connsiteY2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2200275">
                <a:moveTo>
                  <a:pt x="119063" y="2200275"/>
                </a:moveTo>
                <a:lnTo>
                  <a:pt x="0" y="220027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03" name="Freeform 302"/>
          <p:cNvSpPr/>
          <p:nvPr/>
        </p:nvSpPr>
        <p:spPr bwMode="gray">
          <a:xfrm>
            <a:off x="1400353" y="3344774"/>
            <a:ext cx="455985" cy="2129385"/>
          </a:xfrm>
          <a:custGeom>
            <a:avLst/>
            <a:gdLst>
              <a:gd name="connsiteX0" fmla="*/ 71438 w 71438"/>
              <a:gd name="connsiteY0" fmla="*/ 2047875 h 2047875"/>
              <a:gd name="connsiteX1" fmla="*/ 0 w 71438"/>
              <a:gd name="connsiteY1" fmla="*/ 2047875 h 2047875"/>
              <a:gd name="connsiteX2" fmla="*/ 0 w 71438"/>
              <a:gd name="connsiteY2" fmla="*/ 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438" h="2047875">
                <a:moveTo>
                  <a:pt x="71438" y="2047875"/>
                </a:moveTo>
                <a:lnTo>
                  <a:pt x="0" y="204787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13" name="Freeform 312"/>
          <p:cNvSpPr/>
          <p:nvPr/>
        </p:nvSpPr>
        <p:spPr bwMode="gray">
          <a:xfrm>
            <a:off x="2760208" y="3367450"/>
            <a:ext cx="103670" cy="1356766"/>
          </a:xfrm>
          <a:custGeom>
            <a:avLst/>
            <a:gdLst>
              <a:gd name="connsiteX0" fmla="*/ 100013 w 100013"/>
              <a:gd name="connsiteY0" fmla="*/ 1628775 h 1628775"/>
              <a:gd name="connsiteX1" fmla="*/ 0 w 100013"/>
              <a:gd name="connsiteY1" fmla="*/ 1628775 h 1628775"/>
              <a:gd name="connsiteX2" fmla="*/ 0 w 100013"/>
              <a:gd name="connsiteY2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3" h="1628775">
                <a:moveTo>
                  <a:pt x="100013" y="1628775"/>
                </a:moveTo>
                <a:lnTo>
                  <a:pt x="0" y="162877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34" name="Freeform 333"/>
          <p:cNvSpPr/>
          <p:nvPr/>
        </p:nvSpPr>
        <p:spPr bwMode="gray">
          <a:xfrm>
            <a:off x="3200804" y="3338295"/>
            <a:ext cx="187901" cy="1337908"/>
          </a:xfrm>
          <a:custGeom>
            <a:avLst/>
            <a:gdLst>
              <a:gd name="connsiteX0" fmla="*/ 119063 w 119063"/>
              <a:gd name="connsiteY0" fmla="*/ 1443037 h 1443037"/>
              <a:gd name="connsiteX1" fmla="*/ 0 w 119063"/>
              <a:gd name="connsiteY1" fmla="*/ 1443037 h 1443037"/>
              <a:gd name="connsiteX2" fmla="*/ 0 w 119063"/>
              <a:gd name="connsiteY2" fmla="*/ 0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1443037">
                <a:moveTo>
                  <a:pt x="119063" y="1443037"/>
                </a:moveTo>
                <a:lnTo>
                  <a:pt x="0" y="144303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18" name="Rectangle 249"/>
          <p:cNvSpPr>
            <a:spLocks noChangeArrowheads="1"/>
          </p:cNvSpPr>
          <p:nvPr/>
        </p:nvSpPr>
        <p:spPr bwMode="gray">
          <a:xfrm flipH="1">
            <a:off x="3433668" y="4536907"/>
            <a:ext cx="1130133" cy="2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Onshore wind power- low penetration</a:t>
            </a:r>
          </a:p>
        </p:txBody>
      </p:sp>
      <p:sp>
        <p:nvSpPr>
          <p:cNvPr id="296" name="Rectangle 251"/>
          <p:cNvSpPr>
            <a:spLocks noChangeArrowheads="1"/>
          </p:cNvSpPr>
          <p:nvPr/>
        </p:nvSpPr>
        <p:spPr bwMode="gray">
          <a:xfrm>
            <a:off x="5323508" y="3652526"/>
            <a:ext cx="728313" cy="706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Reduced deforestation from pastureland conversion</a:t>
            </a:r>
          </a:p>
        </p:txBody>
      </p:sp>
      <p:sp>
        <p:nvSpPr>
          <p:cNvPr id="336" name="Freeform 335"/>
          <p:cNvSpPr/>
          <p:nvPr/>
        </p:nvSpPr>
        <p:spPr bwMode="gray">
          <a:xfrm>
            <a:off x="4444838" y="3356112"/>
            <a:ext cx="115006" cy="730741"/>
          </a:xfrm>
          <a:custGeom>
            <a:avLst/>
            <a:gdLst>
              <a:gd name="connsiteX0" fmla="*/ 119063 w 119063"/>
              <a:gd name="connsiteY0" fmla="*/ 1443037 h 1443037"/>
              <a:gd name="connsiteX1" fmla="*/ 0 w 119063"/>
              <a:gd name="connsiteY1" fmla="*/ 1443037 h 1443037"/>
              <a:gd name="connsiteX2" fmla="*/ 0 w 119063"/>
              <a:gd name="connsiteY2" fmla="*/ 0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1443037">
                <a:moveTo>
                  <a:pt x="119063" y="1443037"/>
                </a:moveTo>
                <a:lnTo>
                  <a:pt x="0" y="144303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14" name="Freeform 13"/>
          <p:cNvSpPr/>
          <p:nvPr/>
        </p:nvSpPr>
        <p:spPr bwMode="gray">
          <a:xfrm>
            <a:off x="8321120" y="4381411"/>
            <a:ext cx="256519" cy="1086166"/>
          </a:xfrm>
          <a:custGeom>
            <a:avLst/>
            <a:gdLst>
              <a:gd name="connsiteX0" fmla="*/ 0 w 533400"/>
              <a:gd name="connsiteY0" fmla="*/ 977900 h 977900"/>
              <a:gd name="connsiteX1" fmla="*/ 533400 w 533400"/>
              <a:gd name="connsiteY1" fmla="*/ 977900 h 977900"/>
              <a:gd name="connsiteX2" fmla="*/ 533400 w 533400"/>
              <a:gd name="connsiteY2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977900">
                <a:moveTo>
                  <a:pt x="0" y="977900"/>
                </a:moveTo>
                <a:lnTo>
                  <a:pt x="533400" y="977900"/>
                </a:lnTo>
                <a:lnTo>
                  <a:pt x="53340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83" name="Rectangle 265"/>
          <p:cNvSpPr>
            <a:spLocks noChangeArrowheads="1"/>
          </p:cNvSpPr>
          <p:nvPr/>
        </p:nvSpPr>
        <p:spPr bwMode="gray">
          <a:xfrm>
            <a:off x="6070481" y="5288468"/>
            <a:ext cx="2204961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Second generation </a:t>
            </a:r>
            <a:r>
              <a:rPr lang="en-US" sz="900" dirty="0" err="1">
                <a:solidFill>
                  <a:srgbClr val="000000"/>
                </a:solidFill>
              </a:rPr>
              <a:t>lignocellulosic</a:t>
            </a:r>
            <a:r>
              <a:rPr lang="en-US" sz="900" dirty="0">
                <a:solidFill>
                  <a:srgbClr val="000000"/>
                </a:solidFill>
              </a:rPr>
              <a:t> biofuels</a:t>
            </a:r>
          </a:p>
        </p:txBody>
      </p:sp>
      <p:sp>
        <p:nvSpPr>
          <p:cNvPr id="350" name="Freeform 349"/>
          <p:cNvSpPr/>
          <p:nvPr/>
        </p:nvSpPr>
        <p:spPr bwMode="gray">
          <a:xfrm>
            <a:off x="2053958" y="1417278"/>
            <a:ext cx="838426" cy="123571"/>
          </a:xfrm>
          <a:custGeom>
            <a:avLst/>
            <a:gdLst>
              <a:gd name="connsiteX0" fmla="*/ 0 w 1874520"/>
              <a:gd name="connsiteY0" fmla="*/ 182880 h 182880"/>
              <a:gd name="connsiteX1" fmla="*/ 0 w 1874520"/>
              <a:gd name="connsiteY1" fmla="*/ 0 h 182880"/>
              <a:gd name="connsiteX2" fmla="*/ 1874520 w 18745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520" h="182880">
                <a:moveTo>
                  <a:pt x="0" y="182880"/>
                </a:moveTo>
                <a:lnTo>
                  <a:pt x="0" y="0"/>
                </a:lnTo>
                <a:lnTo>
                  <a:pt x="187452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66" name="Freeform 365"/>
          <p:cNvSpPr/>
          <p:nvPr/>
        </p:nvSpPr>
        <p:spPr bwMode="gray">
          <a:xfrm>
            <a:off x="2550441" y="3362590"/>
            <a:ext cx="162793" cy="1723409"/>
          </a:xfrm>
          <a:custGeom>
            <a:avLst/>
            <a:gdLst>
              <a:gd name="connsiteX0" fmla="*/ 119063 w 119063"/>
              <a:gd name="connsiteY0" fmla="*/ 1443037 h 1443037"/>
              <a:gd name="connsiteX1" fmla="*/ 0 w 119063"/>
              <a:gd name="connsiteY1" fmla="*/ 1443037 h 1443037"/>
              <a:gd name="connsiteX2" fmla="*/ 0 w 119063"/>
              <a:gd name="connsiteY2" fmla="*/ 0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1443037">
                <a:moveTo>
                  <a:pt x="119063" y="1443037"/>
                </a:moveTo>
                <a:lnTo>
                  <a:pt x="0" y="144303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72" name="Freeform 371"/>
          <p:cNvSpPr/>
          <p:nvPr/>
        </p:nvSpPr>
        <p:spPr bwMode="gray">
          <a:xfrm>
            <a:off x="2617662" y="3362591"/>
            <a:ext cx="121489" cy="1537138"/>
          </a:xfrm>
          <a:custGeom>
            <a:avLst/>
            <a:gdLst>
              <a:gd name="connsiteX0" fmla="*/ 119063 w 119063"/>
              <a:gd name="connsiteY0" fmla="*/ 1443037 h 1443037"/>
              <a:gd name="connsiteX1" fmla="*/ 0 w 119063"/>
              <a:gd name="connsiteY1" fmla="*/ 1443037 h 1443037"/>
              <a:gd name="connsiteX2" fmla="*/ 0 w 119063"/>
              <a:gd name="connsiteY2" fmla="*/ 0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63" h="1443037">
                <a:moveTo>
                  <a:pt x="119063" y="1443037"/>
                </a:moveTo>
                <a:lnTo>
                  <a:pt x="0" y="144303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333" name="Rectangle 234"/>
          <p:cNvSpPr>
            <a:spLocks noChangeArrowheads="1"/>
          </p:cNvSpPr>
          <p:nvPr/>
        </p:nvSpPr>
        <p:spPr bwMode="gray">
          <a:xfrm flipH="1">
            <a:off x="2753732" y="4980717"/>
            <a:ext cx="2606743" cy="1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Small hydropower</a:t>
            </a:r>
          </a:p>
        </p:txBody>
      </p:sp>
      <p:sp>
        <p:nvSpPr>
          <p:cNvPr id="416" name="Rectangle 263"/>
          <p:cNvSpPr>
            <a:spLocks noChangeArrowheads="1"/>
          </p:cNvSpPr>
          <p:nvPr/>
        </p:nvSpPr>
        <p:spPr bwMode="gray">
          <a:xfrm>
            <a:off x="7293812" y="4331198"/>
            <a:ext cx="764286" cy="565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18659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Concentrated solar panel (</a:t>
            </a:r>
            <a:r>
              <a:rPr lang="en-US" sz="900" dirty="0" err="1">
                <a:solidFill>
                  <a:srgbClr val="000000"/>
                </a:solidFill>
              </a:rPr>
              <a:t>CSP</a:t>
            </a:r>
            <a:r>
              <a:rPr lang="en-US" sz="900" dirty="0">
                <a:solidFill>
                  <a:srgbClr val="000000"/>
                </a:solidFill>
              </a:rPr>
              <a:t>) power generation</a:t>
            </a:r>
          </a:p>
        </p:txBody>
      </p:sp>
      <p:cxnSp>
        <p:nvCxnSpPr>
          <p:cNvPr id="430" name="Straight Connector 429"/>
          <p:cNvCxnSpPr/>
          <p:nvPr/>
        </p:nvCxnSpPr>
        <p:spPr bwMode="gray">
          <a:xfrm flipH="1">
            <a:off x="2011842" y="1715310"/>
            <a:ext cx="88054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4" name="Straight Connector 643"/>
          <p:cNvCxnSpPr>
            <a:stCxn id="362503" idx="0"/>
          </p:cNvCxnSpPr>
          <p:nvPr/>
        </p:nvCxnSpPr>
        <p:spPr bwMode="gray">
          <a:xfrm flipH="1">
            <a:off x="4587389" y="3022445"/>
            <a:ext cx="101239" cy="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7" name="Straight Connector 656"/>
          <p:cNvCxnSpPr/>
          <p:nvPr/>
        </p:nvCxnSpPr>
        <p:spPr bwMode="gray">
          <a:xfrm>
            <a:off x="6903504" y="3540763"/>
            <a:ext cx="0" cy="3239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5" name="Straight Connector 304"/>
          <p:cNvCxnSpPr/>
          <p:nvPr/>
        </p:nvCxnSpPr>
        <p:spPr bwMode="gray">
          <a:xfrm>
            <a:off x="6291222" y="3239490"/>
            <a:ext cx="0" cy="11603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7" name="Straight Connector 946"/>
          <p:cNvCxnSpPr/>
          <p:nvPr/>
        </p:nvCxnSpPr>
        <p:spPr bwMode="gray">
          <a:xfrm>
            <a:off x="7556556" y="2787581"/>
            <a:ext cx="0" cy="56807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6" name="Straight Connector 975"/>
          <p:cNvCxnSpPr/>
          <p:nvPr/>
        </p:nvCxnSpPr>
        <p:spPr bwMode="gray">
          <a:xfrm flipH="1">
            <a:off x="7476213" y="3589355"/>
            <a:ext cx="1" cy="7013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" name="Rectangle 296"/>
          <p:cNvSpPr>
            <a:spLocks noChangeArrowheads="1"/>
          </p:cNvSpPr>
          <p:nvPr/>
        </p:nvSpPr>
        <p:spPr bwMode="gray">
          <a:xfrm>
            <a:off x="4844133" y="2505746"/>
            <a:ext cx="862510" cy="565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18659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Reduced deforestation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from slash-and-burn agriculture</a:t>
            </a:r>
          </a:p>
        </p:txBody>
      </p:sp>
      <p:sp>
        <p:nvSpPr>
          <p:cNvPr id="899" name="Freeform 898"/>
          <p:cNvSpPr/>
          <p:nvPr/>
        </p:nvSpPr>
        <p:spPr bwMode="gray">
          <a:xfrm>
            <a:off x="6336816" y="3467875"/>
            <a:ext cx="388762" cy="251222"/>
          </a:xfrm>
          <a:custGeom>
            <a:avLst/>
            <a:gdLst>
              <a:gd name="connsiteX0" fmla="*/ 381000 w 381000"/>
              <a:gd name="connsiteY0" fmla="*/ 0 h 403860"/>
              <a:gd name="connsiteX1" fmla="*/ 381000 w 381000"/>
              <a:gd name="connsiteY1" fmla="*/ 281940 h 403860"/>
              <a:gd name="connsiteX2" fmla="*/ 0 w 381000"/>
              <a:gd name="connsiteY2" fmla="*/ 281940 h 403860"/>
              <a:gd name="connsiteX3" fmla="*/ 0 w 381000"/>
              <a:gd name="connsiteY3" fmla="*/ 403860 h 4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403860">
                <a:moveTo>
                  <a:pt x="381000" y="0"/>
                </a:moveTo>
                <a:lnTo>
                  <a:pt x="381000" y="281940"/>
                </a:lnTo>
                <a:lnTo>
                  <a:pt x="0" y="281940"/>
                </a:lnTo>
                <a:lnTo>
                  <a:pt x="0" y="40386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86" name="Rectangle 329"/>
          <p:cNvSpPr>
            <a:spLocks noChangeArrowheads="1"/>
          </p:cNvSpPr>
          <p:nvPr/>
        </p:nvSpPr>
        <p:spPr bwMode="gray">
          <a:xfrm>
            <a:off x="1666583" y="3318858"/>
            <a:ext cx="92008" cy="155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0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25" name="Rectangle 329"/>
          <p:cNvSpPr>
            <a:spLocks noChangeArrowheads="1"/>
          </p:cNvSpPr>
          <p:nvPr/>
        </p:nvSpPr>
        <p:spPr bwMode="gray">
          <a:xfrm>
            <a:off x="8447404" y="3328576"/>
            <a:ext cx="142546" cy="155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000" dirty="0">
                <a:solidFill>
                  <a:srgbClr val="000000"/>
                </a:solidFill>
              </a:rPr>
              <a:t>35</a:t>
            </a:r>
          </a:p>
        </p:txBody>
      </p:sp>
      <p:sp>
        <p:nvSpPr>
          <p:cNvPr id="326" name="Rectangle 329"/>
          <p:cNvSpPr>
            <a:spLocks noChangeArrowheads="1"/>
          </p:cNvSpPr>
          <p:nvPr/>
        </p:nvSpPr>
        <p:spPr bwMode="gray">
          <a:xfrm>
            <a:off x="7308657" y="3328576"/>
            <a:ext cx="142546" cy="155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000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64" name="Freeform 263"/>
          <p:cNvSpPr/>
          <p:nvPr/>
        </p:nvSpPr>
        <p:spPr bwMode="gray">
          <a:xfrm>
            <a:off x="1968437" y="1277979"/>
            <a:ext cx="923948" cy="192555"/>
          </a:xfrm>
          <a:custGeom>
            <a:avLst/>
            <a:gdLst>
              <a:gd name="connsiteX0" fmla="*/ 0 w 1874520"/>
              <a:gd name="connsiteY0" fmla="*/ 182880 h 182880"/>
              <a:gd name="connsiteX1" fmla="*/ 0 w 1874520"/>
              <a:gd name="connsiteY1" fmla="*/ 0 h 182880"/>
              <a:gd name="connsiteX2" fmla="*/ 1874520 w 1874520"/>
              <a:gd name="connsiteY2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4520" h="182880">
                <a:moveTo>
                  <a:pt x="0" y="182880"/>
                </a:moveTo>
                <a:lnTo>
                  <a:pt x="0" y="0"/>
                </a:lnTo>
                <a:lnTo>
                  <a:pt x="1874520" y="0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cxnSp>
        <p:nvCxnSpPr>
          <p:cNvPr id="254" name="Straight Connector 253"/>
          <p:cNvCxnSpPr/>
          <p:nvPr/>
        </p:nvCxnSpPr>
        <p:spPr bwMode="gray">
          <a:xfrm flipH="1">
            <a:off x="1639359" y="1154879"/>
            <a:ext cx="125302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1" name="Freeform 420"/>
          <p:cNvSpPr/>
          <p:nvPr/>
        </p:nvSpPr>
        <p:spPr bwMode="gray">
          <a:xfrm>
            <a:off x="8123500" y="1383262"/>
            <a:ext cx="142869" cy="1922637"/>
          </a:xfrm>
          <a:custGeom>
            <a:avLst/>
            <a:gdLst>
              <a:gd name="connsiteX0" fmla="*/ 0 w 219075"/>
              <a:gd name="connsiteY0" fmla="*/ 0 h 2333625"/>
              <a:gd name="connsiteX1" fmla="*/ 219075 w 219075"/>
              <a:gd name="connsiteY1" fmla="*/ 0 h 2333625"/>
              <a:gd name="connsiteX2" fmla="*/ 219075 w 219075"/>
              <a:gd name="connsiteY2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075" h="2333625">
                <a:moveTo>
                  <a:pt x="0" y="0"/>
                </a:moveTo>
                <a:lnTo>
                  <a:pt x="219075" y="0"/>
                </a:lnTo>
                <a:lnTo>
                  <a:pt x="219075" y="2333625"/>
                </a:ln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mtClean="0">
              <a:solidFill>
                <a:srgbClr val="002960"/>
              </a:solidFill>
            </a:endParaRPr>
          </a:p>
        </p:txBody>
      </p:sp>
      <p:sp>
        <p:nvSpPr>
          <p:cNvPr id="267" name="Rectangle 264"/>
          <p:cNvSpPr>
            <a:spLocks noChangeArrowheads="1"/>
          </p:cNvSpPr>
          <p:nvPr/>
        </p:nvSpPr>
        <p:spPr bwMode="gray">
          <a:xfrm>
            <a:off x="7626209" y="2900964"/>
            <a:ext cx="1244037" cy="310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lIns="0" tIns="0" rIns="0" bIns="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1000" b="1" dirty="0">
                <a:solidFill>
                  <a:srgbClr val="002960"/>
                </a:solidFill>
              </a:rPr>
              <a:t>Abatement potential</a:t>
            </a:r>
            <a:endParaRPr lang="en-US" sz="1000" dirty="0">
              <a:solidFill>
                <a:srgbClr val="002960"/>
              </a:solidFill>
            </a:endParaRPr>
          </a:p>
          <a:p>
            <a:pPr>
              <a:buClr>
                <a:srgbClr val="002960"/>
              </a:buClr>
            </a:pPr>
            <a:r>
              <a:rPr lang="en-US" sz="1000" dirty="0">
                <a:solidFill>
                  <a:srgbClr val="808080"/>
                </a:solidFill>
              </a:rPr>
              <a:t>GtCO</a:t>
            </a:r>
            <a:r>
              <a:rPr lang="en-US" sz="1000" baseline="-25000" dirty="0">
                <a:solidFill>
                  <a:srgbClr val="808080"/>
                </a:solidFill>
              </a:rPr>
              <a:t>2</a:t>
            </a:r>
            <a:r>
              <a:rPr lang="en-US" sz="1000" dirty="0">
                <a:solidFill>
                  <a:srgbClr val="808080"/>
                </a:solidFill>
              </a:rPr>
              <a:t>e per year</a:t>
            </a:r>
          </a:p>
        </p:txBody>
      </p:sp>
      <p:sp>
        <p:nvSpPr>
          <p:cNvPr id="464" name="Legend1"/>
          <p:cNvSpPr>
            <a:spLocks noChangeArrowheads="1"/>
          </p:cNvSpPr>
          <p:nvPr/>
        </p:nvSpPr>
        <p:spPr bwMode="gray">
          <a:xfrm>
            <a:off x="6441408" y="602545"/>
            <a:ext cx="1478636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526">
              <a:buClr>
                <a:srgbClr val="002960"/>
              </a:buClr>
            </a:pPr>
            <a:r>
              <a:rPr lang="en-US" sz="1200" dirty="0">
                <a:solidFill>
                  <a:srgbClr val="002960"/>
                </a:solidFill>
                <a:latin typeface="Arial"/>
              </a:rPr>
              <a:t>Original benefit curve</a:t>
            </a:r>
          </a:p>
        </p:txBody>
      </p:sp>
      <p:sp>
        <p:nvSpPr>
          <p:cNvPr id="465" name="LegendRectangle1"/>
          <p:cNvSpPr>
            <a:spLocks noChangeArrowheads="1"/>
          </p:cNvSpPr>
          <p:nvPr/>
        </p:nvSpPr>
        <p:spPr bwMode="gray">
          <a:xfrm>
            <a:off x="6182233" y="889240"/>
            <a:ext cx="168463" cy="16359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>
              <a:solidFill>
                <a:srgbClr val="002960"/>
              </a:solidFill>
            </a:endParaRPr>
          </a:p>
        </p:txBody>
      </p:sp>
      <p:sp>
        <p:nvSpPr>
          <p:cNvPr id="466" name="Legend2"/>
          <p:cNvSpPr>
            <a:spLocks noChangeArrowheads="1"/>
          </p:cNvSpPr>
          <p:nvPr/>
        </p:nvSpPr>
        <p:spPr bwMode="gray">
          <a:xfrm>
            <a:off x="6441408" y="877902"/>
            <a:ext cx="2541815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526">
              <a:buClr>
                <a:srgbClr val="002960"/>
              </a:buClr>
            </a:pPr>
            <a:r>
              <a:rPr lang="en-US" sz="1200" dirty="0">
                <a:solidFill>
                  <a:srgbClr val="002960"/>
                </a:solidFill>
                <a:latin typeface="Arial"/>
              </a:rPr>
              <a:t>Benefit curve with co-benefit savings</a:t>
            </a:r>
          </a:p>
        </p:txBody>
      </p:sp>
      <p:sp>
        <p:nvSpPr>
          <p:cNvPr id="467" name="LegendRectangle2"/>
          <p:cNvSpPr>
            <a:spLocks noChangeArrowheads="1"/>
          </p:cNvSpPr>
          <p:nvPr/>
        </p:nvSpPr>
        <p:spPr bwMode="gray">
          <a:xfrm>
            <a:off x="6182233" y="613884"/>
            <a:ext cx="168463" cy="16359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>
            <a:noAutofit/>
          </a:bodyPr>
          <a:lstStyle/>
          <a:p>
            <a:endParaRPr lang="en-US">
              <a:solidFill>
                <a:srgbClr val="002960"/>
              </a:solidFill>
            </a:endParaRPr>
          </a:p>
        </p:txBody>
      </p:sp>
      <p:sp>
        <p:nvSpPr>
          <p:cNvPr id="463" name="McK 4. Footnote"/>
          <p:cNvSpPr txBox="1">
            <a:spLocks noChangeArrowheads="1"/>
          </p:cNvSpPr>
          <p:nvPr>
            <p:custDataLst>
              <p:tags r:id="rId307"/>
            </p:custDataLst>
          </p:nvPr>
        </p:nvSpPr>
        <p:spPr bwMode="gray">
          <a:xfrm>
            <a:off x="121489" y="5730978"/>
            <a:ext cx="8763337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Proxima Nova Rg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1pPr>
            <a:lvl2pPr marL="1031875" indent="-192088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217613" indent="-261938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404938" indent="-15557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2288" indent="-130175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494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7066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1638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621088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</a:pP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Note: The curve presents an estimate of the maximum potential of technical GHG abatement measures below $100 per tCO</a:t>
            </a:r>
            <a:r>
              <a:rPr lang="en-US" altLang="en-US" sz="9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e if each lever was pursued aggressively. It is not a forecast of what role different abatement measures and technologies will play.  Key assumptions include: 1. Health benefits from reduced coal related emissions  - $</a:t>
            </a:r>
            <a:r>
              <a:rPr lang="en-GB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100/tonne in developed countries and $50/tonne in developing countries 2. Rural development co-benefit of $10/ton for levers linked to </a:t>
            </a:r>
            <a:r>
              <a:rPr lang="en-GB" altLang="en-U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REDD</a:t>
            </a:r>
            <a:r>
              <a:rPr lang="en-GB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+ and restoration of degraded land 3. </a:t>
            </a:r>
            <a:r>
              <a:rPr lang="en-US" sz="900" dirty="0"/>
              <a:t>Energy security / reduced volatility co-benefit of $5/ton for all energy efficiency measures for all energy importing regions (China, India, EU, Japan and Korea). 4. </a:t>
            </a:r>
            <a:r>
              <a:rPr lang="en-GB" sz="900" dirty="0"/>
              <a:t>Combined co-benefit of $60/ton from avoided air pollution, accidents and congestion </a:t>
            </a:r>
            <a:endParaRPr lang="en-GB" alt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Tx/>
            </a:pPr>
            <a:endParaRPr lang="en-GB" alt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Tx/>
            </a:pPr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8" name="McK 5. Source"/>
          <p:cNvSpPr>
            <a:spLocks noChangeArrowheads="1"/>
          </p:cNvSpPr>
          <p:nvPr>
            <p:custDataLst>
              <p:tags r:id="rId308"/>
            </p:custDataLst>
          </p:nvPr>
        </p:nvSpPr>
        <p:spPr bwMode="gray">
          <a:xfrm>
            <a:off x="126348" y="6408989"/>
            <a:ext cx="88040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defTabSz="895350">
              <a:buClr>
                <a:schemeClr val="tx2"/>
              </a:buClr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1pPr>
            <a:lvl2pPr marL="742950" indent="-285750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tabLst>
                <a:tab pos="612775" algn="l"/>
              </a:tabLst>
              <a:defRPr sz="1600">
                <a:solidFill>
                  <a:schemeClr val="tx1"/>
                </a:solidFill>
                <a:latin typeface="Proxima Nova Rg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ClrTx/>
            </a:pP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</a:rPr>
              <a:t>Source: New Climate Economy based on 1: Conservative assumptions </a:t>
            </a:r>
            <a:r>
              <a:rPr lang="en-US" altLang="en-US" sz="900" dirty="0">
                <a:solidFill>
                  <a:srgbClr val="000000"/>
                </a:solidFill>
              </a:rPr>
              <a:t>for </a:t>
            </a:r>
            <a:r>
              <a:rPr lang="en-US" altLang="en-US" sz="900" dirty="0" err="1">
                <a:solidFill>
                  <a:srgbClr val="000000"/>
                </a:solidFill>
              </a:rPr>
              <a:t>monetised</a:t>
            </a:r>
            <a:r>
              <a:rPr lang="en-US" altLang="en-US" sz="900" dirty="0">
                <a:solidFill>
                  <a:srgbClr val="000000"/>
                </a:solidFill>
              </a:rPr>
              <a:t> co-benefits based on expert input and multiple data sources including Lim et al, West et al, Hamilton et al </a:t>
            </a:r>
            <a:r>
              <a:rPr lang="en-US" altLang="en-US" sz="900" i="1" dirty="0">
                <a:solidFill>
                  <a:srgbClr val="000000"/>
                </a:solidFill>
              </a:rPr>
              <a:t>(forthcoming), </a:t>
            </a:r>
            <a:r>
              <a:rPr lang="en-US" altLang="en-US" sz="900" dirty="0">
                <a:solidFill>
                  <a:srgbClr val="000000"/>
                </a:solidFill>
              </a:rPr>
              <a:t>Holland et al, Parry et al, World Bank, WRI, </a:t>
            </a:r>
            <a:r>
              <a:rPr lang="en-GB" altLang="en-US" sz="900" dirty="0" err="1">
                <a:solidFill>
                  <a:srgbClr val="000000"/>
                </a:solidFill>
              </a:rPr>
              <a:t>Sendzimir</a:t>
            </a:r>
            <a:r>
              <a:rPr lang="en-GB" altLang="en-US" sz="900" dirty="0">
                <a:solidFill>
                  <a:srgbClr val="000000"/>
                </a:solidFill>
              </a:rPr>
              <a:t> </a:t>
            </a:r>
            <a:r>
              <a:rPr lang="en-US" altLang="en-US" sz="900" dirty="0">
                <a:solidFill>
                  <a:srgbClr val="000000"/>
                </a:solidFill>
              </a:rPr>
              <a:t>et al, </a:t>
            </a:r>
            <a:r>
              <a:rPr lang="en-GB" altLang="en-US" sz="900" dirty="0" err="1">
                <a:solidFill>
                  <a:srgbClr val="000000"/>
                </a:solidFill>
              </a:rPr>
              <a:t>Pye</a:t>
            </a:r>
            <a:r>
              <a:rPr lang="en-GB" altLang="en-US" sz="900" dirty="0">
                <a:solidFill>
                  <a:srgbClr val="000000"/>
                </a:solidFill>
              </a:rPr>
              <a:t>-Smith, </a:t>
            </a:r>
            <a:r>
              <a:rPr lang="en-US" altLang="en-US" sz="900" dirty="0" err="1">
                <a:solidFill>
                  <a:srgbClr val="000000"/>
                </a:solidFill>
              </a:rPr>
              <a:t>Costanza</a:t>
            </a:r>
            <a:r>
              <a:rPr lang="en-US" altLang="en-US" sz="900" dirty="0">
                <a:solidFill>
                  <a:srgbClr val="000000"/>
                </a:solidFill>
              </a:rPr>
              <a:t> et al, </a:t>
            </a:r>
            <a:r>
              <a:rPr lang="en-GB" altLang="en-US" sz="900" dirty="0">
                <a:solidFill>
                  <a:srgbClr val="000000"/>
                </a:solidFill>
              </a:rPr>
              <a:t>Brown and Huntington, </a:t>
            </a:r>
            <a:r>
              <a:rPr lang="en-GB" sz="900" dirty="0" err="1">
                <a:solidFill>
                  <a:srgbClr val="000000"/>
                </a:solidFill>
              </a:rPr>
              <a:t>Hedenus</a:t>
            </a:r>
            <a:r>
              <a:rPr lang="en-GB" sz="900" dirty="0">
                <a:solidFill>
                  <a:srgbClr val="000000"/>
                </a:solidFill>
              </a:rPr>
              <a:t> et al</a:t>
            </a:r>
            <a:r>
              <a:rPr lang="en-GB" altLang="en-US" sz="900" dirty="0">
                <a:solidFill>
                  <a:srgbClr val="000000"/>
                </a:solidFill>
              </a:rPr>
              <a:t>. Co-benefits at the bottom end of the ranges available in published literature. 2: </a:t>
            </a:r>
            <a:r>
              <a:rPr lang="en-US" altLang="en-US" sz="900" dirty="0">
                <a:solidFill>
                  <a:srgbClr val="000000"/>
                </a:solidFill>
              </a:rPr>
              <a:t>McKinsey’s Global GHG Abatement Cost Curve v3.0 </a:t>
            </a:r>
            <a:r>
              <a:rPr lang="en-US" altLang="en-US" sz="900" i="1" dirty="0">
                <a:solidFill>
                  <a:srgbClr val="000000"/>
                </a:solidFill>
              </a:rPr>
              <a:t>(forthcoming). </a:t>
            </a:r>
          </a:p>
        </p:txBody>
      </p:sp>
      <p:sp>
        <p:nvSpPr>
          <p:cNvPr id="473" name="Title 1"/>
          <p:cNvSpPr>
            <a:spLocks noGrp="1"/>
          </p:cNvSpPr>
          <p:nvPr>
            <p:ph type="title"/>
          </p:nvPr>
        </p:nvSpPr>
        <p:spPr bwMode="auto">
          <a:xfrm>
            <a:off x="121489" y="61550"/>
            <a:ext cx="9136089" cy="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32962">
              <a:spcBef>
                <a:spcPts val="0"/>
              </a:spcBef>
              <a:defRPr/>
            </a:pPr>
            <a:r>
              <a:rPr lang="en-GB" sz="2400" kern="0" dirty="0">
                <a:solidFill>
                  <a:srgbClr val="C00000"/>
                </a:solidFill>
                <a:latin typeface="Proxima Nova Rg"/>
              </a:rPr>
              <a:t>The marginal abatement benefits </a:t>
            </a:r>
            <a:r>
              <a:rPr lang="en-GB" sz="2400" kern="0">
                <a:solidFill>
                  <a:srgbClr val="C00000"/>
                </a:solidFill>
                <a:latin typeface="Proxima Nova Rg"/>
              </a:rPr>
              <a:t>curve for 2030</a:t>
            </a:r>
            <a:endParaRPr lang="en-GB" sz="2400" kern="0" dirty="0">
              <a:solidFill>
                <a:srgbClr val="C00000"/>
              </a:solidFill>
              <a:latin typeface="Proxima Nova Rg"/>
            </a:endParaRPr>
          </a:p>
        </p:txBody>
      </p:sp>
      <p:sp>
        <p:nvSpPr>
          <p:cNvPr id="469" name="Rectangle 260"/>
          <p:cNvSpPr>
            <a:spLocks noChangeArrowheads="1"/>
          </p:cNvSpPr>
          <p:nvPr/>
        </p:nvSpPr>
        <p:spPr bwMode="gray">
          <a:xfrm>
            <a:off x="5956950" y="4604541"/>
            <a:ext cx="859276" cy="282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8659" tIns="0" rIns="0" bIns="0">
            <a:sp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</a:rPr>
              <a:t>Reforestation of degraded forest</a:t>
            </a:r>
          </a:p>
        </p:txBody>
      </p:sp>
    </p:spTree>
    <p:extLst>
      <p:ext uri="{BB962C8B-B14F-4D97-AF65-F5344CB8AC3E}">
        <p14:creationId xmlns:p14="http://schemas.microsoft.com/office/powerpoint/2010/main" val="1445471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“New Climate Economy” </a:t>
            </a:r>
            <a:br>
              <a:rPr lang="en-US" dirty="0" smtClean="0"/>
            </a:br>
            <a:r>
              <a:rPr lang="en-US" sz="3600" dirty="0" smtClean="0"/>
              <a:t>(Report of </a:t>
            </a:r>
            <a:r>
              <a:rPr lang="en-US" sz="3600" dirty="0" err="1" smtClean="0"/>
              <a:t>Calderón</a:t>
            </a:r>
            <a:r>
              <a:rPr lang="en-US" sz="3600" dirty="0" smtClean="0"/>
              <a:t> Commission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policies, price signals and technological innovation =&gt;</a:t>
            </a:r>
          </a:p>
          <a:p>
            <a:r>
              <a:rPr lang="en-US" dirty="0"/>
              <a:t>P</a:t>
            </a:r>
            <a:r>
              <a:rPr lang="en-US" dirty="0" smtClean="0"/>
              <a:t>rofitable low-carbon economy</a:t>
            </a:r>
          </a:p>
          <a:p>
            <a:r>
              <a:rPr lang="en-US" dirty="0" smtClean="0"/>
              <a:t>Better quality, resource-efficient growth</a:t>
            </a:r>
          </a:p>
          <a:p>
            <a:r>
              <a:rPr lang="en-US" dirty="0" smtClean="0"/>
              <a:t>Consistent with aims of poverty</a:t>
            </a:r>
            <a:r>
              <a:rPr lang="en-US" dirty="0"/>
              <a:t> </a:t>
            </a:r>
            <a:r>
              <a:rPr lang="en-US" dirty="0" smtClean="0"/>
              <a:t>reduction, employment, competitiveness</a:t>
            </a:r>
          </a:p>
          <a:p>
            <a:r>
              <a:rPr lang="en-US" dirty="0"/>
              <a:t>P</a:t>
            </a:r>
            <a:r>
              <a:rPr lang="en-US" dirty="0" smtClean="0"/>
              <a:t>otential in cities, land use/forests, energy</a:t>
            </a:r>
          </a:p>
          <a:p>
            <a:r>
              <a:rPr lang="en-US" u="sng" dirty="0">
                <a:hlinkClick r:id="rId3"/>
              </a:rPr>
              <a:t>www.newclimateeconomy.report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Climate Change =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 ≠ </a:t>
            </a:r>
            <a:r>
              <a:rPr lang="en-US" sz="4400" dirty="0"/>
              <a:t>C</a:t>
            </a:r>
            <a:r>
              <a:rPr lang="en-US" sz="4400" dirty="0" smtClean="0"/>
              <a:t>lassical “environment”</a:t>
            </a:r>
          </a:p>
          <a:p>
            <a:r>
              <a:rPr lang="en-US" sz="4400" dirty="0" smtClean="0"/>
              <a:t>= Patterns of production and consumption, sustainability</a:t>
            </a:r>
          </a:p>
          <a:p>
            <a:r>
              <a:rPr lang="en-US" sz="4400" dirty="0" smtClean="0"/>
              <a:t>= How we </a:t>
            </a:r>
            <a:r>
              <a:rPr lang="en-GB" sz="4400" dirty="0" smtClean="0"/>
              <a:t>organise</a:t>
            </a:r>
            <a:r>
              <a:rPr lang="en-US" sz="4400" dirty="0" smtClean="0"/>
              <a:t> our economies, our societies</a:t>
            </a:r>
          </a:p>
          <a:p>
            <a:r>
              <a:rPr lang="en-US" sz="4400" dirty="0" smtClean="0"/>
              <a:t>= Profoundly political issue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Calderón</a:t>
            </a:r>
            <a:r>
              <a:rPr lang="en-US" dirty="0" smtClean="0"/>
              <a:t>: Points on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</a:p>
          <a:p>
            <a:r>
              <a:rPr lang="en-US" dirty="0"/>
              <a:t>Carbon pricing</a:t>
            </a:r>
          </a:p>
          <a:p>
            <a:r>
              <a:rPr lang="en-US" dirty="0" err="1" smtClean="0"/>
              <a:t>Decentralised</a:t>
            </a:r>
            <a:r>
              <a:rPr lang="en-US" dirty="0" smtClean="0"/>
              <a:t> renewables</a:t>
            </a:r>
          </a:p>
          <a:p>
            <a:r>
              <a:rPr lang="en-US" dirty="0" smtClean="0"/>
              <a:t>Phase out fossil fuel subsidies</a:t>
            </a:r>
          </a:p>
          <a:p>
            <a:r>
              <a:rPr lang="en-US" dirty="0" smtClean="0"/>
              <a:t>Shift away from coal-fired power</a:t>
            </a:r>
          </a:p>
          <a:p>
            <a:r>
              <a:rPr lang="en-US" dirty="0" smtClean="0"/>
              <a:t>Carbon capture and storage? Net costs.</a:t>
            </a:r>
          </a:p>
          <a:p>
            <a:r>
              <a:rPr lang="en-US" dirty="0" smtClean="0"/>
              <a:t>Socially-just transition for losers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dirty="0" smtClean="0"/>
              <a:t>Current negotiations under UNFCCC:</a:t>
            </a:r>
            <a:br>
              <a:rPr lang="en-US" sz="4000" dirty="0" smtClean="0"/>
            </a:br>
            <a:r>
              <a:rPr lang="en-US" sz="4000" dirty="0" smtClean="0"/>
              <a:t>Lima 2014 =&gt; Paris 2015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Expand long-term mitigation aim (based on IPCC)</a:t>
            </a:r>
          </a:p>
          <a:p>
            <a:pPr lvl="1"/>
            <a:r>
              <a:rPr lang="en-US" sz="2400" dirty="0" smtClean="0"/>
              <a:t>Pathway to zero net emissions by 2050?</a:t>
            </a:r>
          </a:p>
          <a:p>
            <a:r>
              <a:rPr lang="en-US" sz="2800" dirty="0" smtClean="0"/>
              <a:t>“Bottom-up” mitigation pledges</a:t>
            </a:r>
          </a:p>
          <a:p>
            <a:pPr lvl="1"/>
            <a:r>
              <a:rPr lang="en-US" sz="2400" dirty="0" smtClean="0"/>
              <a:t>Bound nationally, accountable internationally</a:t>
            </a:r>
          </a:p>
          <a:p>
            <a:pPr lvl="1"/>
            <a:r>
              <a:rPr lang="en-US" sz="2400" dirty="0" smtClean="0"/>
              <a:t>Differentiation, comparability/fairness, ambition/revision</a:t>
            </a:r>
          </a:p>
          <a:p>
            <a:r>
              <a:rPr lang="en-US" sz="2800" dirty="0" smtClean="0"/>
              <a:t>Financial </a:t>
            </a:r>
            <a:r>
              <a:rPr lang="en-US" sz="2800" dirty="0" err="1" smtClean="0"/>
              <a:t>mobilisation</a:t>
            </a:r>
            <a:r>
              <a:rPr lang="en-US" sz="2800" dirty="0" smtClean="0"/>
              <a:t>, esp. for adaptation</a:t>
            </a:r>
          </a:p>
          <a:p>
            <a:r>
              <a:rPr lang="en-US" sz="2800" dirty="0" smtClean="0"/>
              <a:t>Register of non-government initiatives</a:t>
            </a:r>
          </a:p>
          <a:p>
            <a:pPr lvl="2"/>
            <a:r>
              <a:rPr lang="en-US" dirty="0" smtClean="0"/>
              <a:t>Corporate, sub-national, municipal, social …</a:t>
            </a:r>
          </a:p>
          <a:p>
            <a:r>
              <a:rPr lang="en-US" dirty="0" smtClean="0"/>
              <a:t>Lima “system blueprint” for Paris “numbers”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Democratic dilemma</a:t>
            </a:r>
          </a:p>
          <a:p>
            <a:pPr lvl="1"/>
            <a:r>
              <a:rPr lang="en-US" sz="2400" dirty="0" smtClean="0"/>
              <a:t>Democracy focuses on next election</a:t>
            </a:r>
          </a:p>
          <a:p>
            <a:pPr lvl="1"/>
            <a:r>
              <a:rPr lang="en-US" sz="2400" dirty="0"/>
              <a:t>Future generations have no vote</a:t>
            </a:r>
          </a:p>
          <a:p>
            <a:pPr lvl="1"/>
            <a:r>
              <a:rPr lang="en-US" sz="2400" dirty="0" smtClean="0"/>
              <a:t>How can democracy generate consensus and action towards long-term aims?</a:t>
            </a:r>
          </a:p>
          <a:p>
            <a:r>
              <a:rPr lang="en-US" sz="2800" dirty="0" smtClean="0"/>
              <a:t>Fossil fuel futures beyond mid-century</a:t>
            </a:r>
          </a:p>
          <a:p>
            <a:pPr lvl="1"/>
            <a:r>
              <a:rPr lang="en-US" sz="2400" dirty="0" smtClean="0"/>
              <a:t>What share of reserves must stay in the ground?</a:t>
            </a:r>
          </a:p>
          <a:p>
            <a:pPr lvl="1"/>
            <a:r>
              <a:rPr lang="en-US" sz="2400" dirty="0" smtClean="0"/>
              <a:t>Can technological innovation extend </a:t>
            </a:r>
            <a:r>
              <a:rPr lang="en-US" sz="2400" smtClean="0"/>
              <a:t>their sustainable </a:t>
            </a:r>
            <a:r>
              <a:rPr lang="en-US" sz="2400" dirty="0" smtClean="0"/>
              <a:t>life?</a:t>
            </a:r>
          </a:p>
          <a:p>
            <a:r>
              <a:rPr lang="en-US" sz="2800" dirty="0" smtClean="0"/>
              <a:t>Climate change and poverty</a:t>
            </a:r>
          </a:p>
          <a:p>
            <a:pPr lvl="1"/>
            <a:r>
              <a:rPr lang="en-US" sz="2400" dirty="0" smtClean="0"/>
              <a:t>War on two fronts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www.ipcc.ch</a:t>
            </a:r>
          </a:p>
          <a:p>
            <a:pPr algn="ctr"/>
            <a:r>
              <a:rPr lang="en-US" dirty="0" smtClean="0">
                <a:hlinkClick r:id="rId2"/>
              </a:rPr>
              <a:t>www.unfccc.int</a:t>
            </a:r>
            <a:endParaRPr lang="en-US" dirty="0">
              <a:hlinkClick r:id="rId2"/>
            </a:endParaRPr>
          </a:p>
          <a:p>
            <a:pPr algn="ctr"/>
            <a:r>
              <a:rPr lang="en-US" dirty="0" smtClean="0">
                <a:hlinkClick r:id="rId2"/>
              </a:rPr>
              <a:t>cait2.wri.org</a:t>
            </a:r>
            <a:endParaRPr lang="en-US" dirty="0" smtClean="0"/>
          </a:p>
          <a:p>
            <a:pPr algn="ctr"/>
            <a:r>
              <a:rPr lang="pt-BR" u="sng" dirty="0">
                <a:hlinkClick r:id="rId3"/>
              </a:rPr>
              <a:t>http://vimeo.com/75038049</a:t>
            </a:r>
            <a:r>
              <a:rPr lang="pt-BR" u="sng" dirty="0"/>
              <a:t> </a:t>
            </a:r>
            <a:r>
              <a:rPr lang="en-US" dirty="0"/>
              <a:t> </a:t>
            </a:r>
            <a:r>
              <a:rPr lang="en-US" u="sng" dirty="0">
                <a:hlinkClick r:id="rId4"/>
              </a:rPr>
              <a:t>www.newclimateeconomy.report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52488"/>
            <a:ext cx="6858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Key </a:t>
            </a:r>
            <a:r>
              <a:rPr lang="en-GB" dirty="0"/>
              <a:t>messages - science </a:t>
            </a:r>
            <a:br>
              <a:rPr lang="en-GB" dirty="0"/>
            </a:br>
            <a:r>
              <a:rPr lang="en-GB" sz="3200" dirty="0" smtClean="0"/>
              <a:t>(IPCC 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assessment – 2013-14)</a:t>
            </a:r>
            <a:endParaRPr lang="en-US" sz="1600" dirty="0"/>
          </a:p>
        </p:txBody>
      </p:sp>
      <p:sp>
        <p:nvSpPr>
          <p:cNvPr id="17410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/>
              <a:t>Global warming is unequivocal (approx. 1°C)</a:t>
            </a:r>
          </a:p>
          <a:p>
            <a:pPr>
              <a:lnSpc>
                <a:spcPct val="90000"/>
              </a:lnSpc>
            </a:pPr>
            <a:r>
              <a:rPr lang="en-GB" b="1" dirty="0" smtClean="0"/>
              <a:t>So is human influence on warming</a:t>
            </a:r>
          </a:p>
          <a:p>
            <a:pPr>
              <a:lnSpc>
                <a:spcPct val="90000"/>
              </a:lnSpc>
            </a:pPr>
            <a:r>
              <a:rPr lang="en-GB" b="1" dirty="0" smtClean="0"/>
              <a:t>Impacts of warming generally </a:t>
            </a:r>
            <a:r>
              <a:rPr lang="en-GB" b="1" dirty="0"/>
              <a:t>negative …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Extreme </a:t>
            </a:r>
            <a:r>
              <a:rPr lang="en-GB" dirty="0"/>
              <a:t>weather </a:t>
            </a:r>
            <a:r>
              <a:rPr lang="en-GB" dirty="0" smtClean="0"/>
              <a:t>(cyclones, floods, heat waves)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Sea</a:t>
            </a:r>
            <a:r>
              <a:rPr lang="en-GB" dirty="0"/>
              <a:t>-level rise, melting </a:t>
            </a:r>
            <a:r>
              <a:rPr lang="en-GB" dirty="0" smtClean="0"/>
              <a:t>ice</a:t>
            </a:r>
            <a:r>
              <a:rPr lang="en-GB" dirty="0"/>
              <a:t>-</a:t>
            </a:r>
            <a:r>
              <a:rPr lang="en-GB" dirty="0" smtClean="0"/>
              <a:t>caps and glaciers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Water stress, drought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Ocean acidification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Spread of disease vectors, </a:t>
            </a:r>
            <a:r>
              <a:rPr lang="en-GB" dirty="0"/>
              <a:t>species extinction</a:t>
            </a:r>
          </a:p>
          <a:p>
            <a:pPr lvl="1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 lvl="1">
              <a:lnSpc>
                <a:spcPct val="90000"/>
              </a:lnSpc>
              <a:buFont typeface="Arial" pitchFamily="-72" charset="0"/>
              <a:buNone/>
            </a:pPr>
            <a:endParaRPr lang="en-GB" sz="1600" dirty="0"/>
          </a:p>
          <a:p>
            <a:pPr>
              <a:lnSpc>
                <a:spcPct val="90000"/>
              </a:lnSpc>
              <a:buFont typeface="Arial" pitchFamily="-72" charset="0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Key messages –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CC = a signature issue of 21</a:t>
            </a:r>
            <a:r>
              <a:rPr lang="en-US" baseline="30000" dirty="0" smtClean="0"/>
              <a:t>st</a:t>
            </a:r>
            <a:r>
              <a:rPr lang="en-US" dirty="0" smtClean="0"/>
              <a:t> C</a:t>
            </a:r>
          </a:p>
          <a:p>
            <a:r>
              <a:rPr lang="en-US" dirty="0" smtClean="0"/>
              <a:t>Not the only issue – but aggravates others</a:t>
            </a:r>
          </a:p>
          <a:p>
            <a:pPr lvl="1"/>
            <a:r>
              <a:rPr lang="en-US" dirty="0" smtClean="0"/>
              <a:t>Poverty, hunger, disease, conflicts …</a:t>
            </a:r>
          </a:p>
          <a:p>
            <a:pPr>
              <a:lnSpc>
                <a:spcPct val="90000"/>
              </a:lnSpc>
            </a:pPr>
            <a:r>
              <a:rPr lang="en-GB" dirty="0"/>
              <a:t>And </a:t>
            </a:r>
            <a:r>
              <a:rPr lang="en-GB" dirty="0" smtClean="0"/>
              <a:t>it is inequitable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Hitting vulnerable and poor people, countries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Driving climatic </a:t>
            </a:r>
            <a:r>
              <a:rPr lang="en-GB" dirty="0" smtClean="0"/>
              <a:t>refugees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[Run 3-min science round-up: </a:t>
            </a:r>
            <a:r>
              <a:rPr lang="pt-BR" sz="2400" u="sng" dirty="0" smtClean="0">
                <a:hlinkClick r:id="rId3"/>
              </a:rPr>
              <a:t>http://vimeo.com/75038049</a:t>
            </a:r>
            <a:r>
              <a:rPr lang="pt-BR" sz="2400" u="sng" dirty="0" smtClean="0"/>
              <a:t> </a:t>
            </a:r>
          </a:p>
          <a:p>
            <a:pPr marL="0" indent="0">
              <a:buNone/>
            </a:pPr>
            <a:r>
              <a:rPr lang="pt-BR" sz="2400" dirty="0" smtClean="0"/>
              <a:t>Note </a:t>
            </a:r>
            <a:r>
              <a:rPr lang="pt-BR" sz="2400" dirty="0" err="1" smtClean="0"/>
              <a:t>small</a:t>
            </a:r>
            <a:r>
              <a:rPr lang="pt-BR" sz="2400" dirty="0" smtClean="0"/>
              <a:t> </a:t>
            </a:r>
            <a:r>
              <a:rPr lang="pt-BR" sz="2400" dirty="0" err="1" smtClean="0"/>
              <a:t>print</a:t>
            </a:r>
            <a:r>
              <a:rPr lang="pt-BR" sz="2400" dirty="0" smtClean="0"/>
              <a:t> </a:t>
            </a:r>
            <a:r>
              <a:rPr lang="pt-BR" sz="2400" dirty="0" err="1" smtClean="0"/>
              <a:t>at</a:t>
            </a:r>
            <a:r>
              <a:rPr lang="pt-BR" sz="2400" dirty="0" smtClean="0"/>
              <a:t> </a:t>
            </a:r>
            <a:r>
              <a:rPr lang="pt-BR" sz="2400" dirty="0" err="1" smtClean="0"/>
              <a:t>bottom</a:t>
            </a:r>
            <a:r>
              <a:rPr lang="pt-BR" sz="2400" dirty="0" smtClean="0"/>
              <a:t> &amp; final 30 </a:t>
            </a:r>
            <a:r>
              <a:rPr lang="pt-BR" sz="2400" dirty="0" err="1" smtClean="0"/>
              <a:t>seconds</a:t>
            </a:r>
            <a:r>
              <a:rPr lang="pt-BR" sz="2400" dirty="0" smtClean="0"/>
              <a:t>]</a:t>
            </a:r>
            <a:endParaRPr lang="pt-BR" sz="2400" u="sng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Key message - energy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2°C global warming limit</a:t>
            </a:r>
          </a:p>
          <a:p>
            <a:pPr lvl="1"/>
            <a:r>
              <a:rPr lang="en-US" dirty="0" smtClean="0"/>
              <a:t>Political judgment of what is “manageable”</a:t>
            </a:r>
          </a:p>
          <a:p>
            <a:pPr lvl="1"/>
            <a:r>
              <a:rPr lang="en-US" dirty="0" smtClean="0"/>
              <a:t>NB.  Vulnerable countries feel safer with 1.5°C</a:t>
            </a:r>
          </a:p>
          <a:p>
            <a:r>
              <a:rPr lang="en-US" dirty="0" smtClean="0"/>
              <a:t>IPCC estimates for 50/66% chance of 2°C</a:t>
            </a:r>
          </a:p>
          <a:p>
            <a:pPr lvl="1"/>
            <a:r>
              <a:rPr lang="en-US" dirty="0" smtClean="0"/>
              <a:t>“Carbon budget” +/- 800 </a:t>
            </a:r>
            <a:r>
              <a:rPr lang="en-US" dirty="0" err="1" smtClean="0"/>
              <a:t>GtC</a:t>
            </a:r>
            <a:endParaRPr lang="en-US" dirty="0" smtClean="0"/>
          </a:p>
          <a:p>
            <a:pPr lvl="1"/>
            <a:r>
              <a:rPr lang="en-US" dirty="0" smtClean="0"/>
              <a:t>Emitted by end-2014 +/- 550 </a:t>
            </a:r>
            <a:r>
              <a:rPr lang="en-US" dirty="0" err="1" smtClean="0"/>
              <a:t>GtC</a:t>
            </a:r>
            <a:endParaRPr lang="en-US" dirty="0" smtClean="0"/>
          </a:p>
          <a:p>
            <a:pPr lvl="1"/>
            <a:r>
              <a:rPr lang="en-US" dirty="0" smtClean="0"/>
              <a:t>Balance 250 </a:t>
            </a:r>
            <a:r>
              <a:rPr lang="en-US" dirty="0" err="1" smtClean="0"/>
              <a:t>GtC</a:t>
            </a:r>
            <a:r>
              <a:rPr lang="en-US" dirty="0" smtClean="0"/>
              <a:t>: = enough for 25 years?</a:t>
            </a:r>
          </a:p>
          <a:p>
            <a:r>
              <a:rPr lang="en-US" b="1" dirty="0" smtClean="0"/>
              <a:t>Current business model expires mid-century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UNFCCC – negotiating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1991-</a:t>
            </a:r>
            <a:r>
              <a:rPr lang="en-GB" sz="2400" dirty="0" smtClean="0"/>
              <a:t>1992: </a:t>
            </a:r>
            <a:r>
              <a:rPr lang="en-GB" sz="2400" b="1" dirty="0"/>
              <a:t>UNFCCC</a:t>
            </a:r>
            <a:r>
              <a:rPr lang="en-GB" sz="2400" dirty="0"/>
              <a:t> </a:t>
            </a:r>
            <a:r>
              <a:rPr lang="en-GB" sz="2000" dirty="0"/>
              <a:t>(adopted 1992, </a:t>
            </a:r>
            <a:r>
              <a:rPr lang="en-GB" sz="2000" b="1" dirty="0"/>
              <a:t>EIF 1994</a:t>
            </a:r>
            <a:r>
              <a:rPr lang="en-GB" sz="2000" dirty="0"/>
              <a:t>, now 195 Parties)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Objective, principles, cooperation, information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Mitigation </a:t>
            </a:r>
            <a:r>
              <a:rPr lang="en-GB" sz="2000" i="1" dirty="0"/>
              <a:t>aim</a:t>
            </a:r>
            <a:r>
              <a:rPr lang="en-GB" sz="2000" dirty="0"/>
              <a:t> for developed countries: 2000 = </a:t>
            </a:r>
            <a:r>
              <a:rPr lang="en-GB" sz="2000" dirty="0" smtClean="0"/>
              <a:t>1990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1995-2001: </a:t>
            </a:r>
            <a:r>
              <a:rPr lang="en-GB" sz="2400" b="1" dirty="0"/>
              <a:t>Kyoto Protocol</a:t>
            </a:r>
            <a:r>
              <a:rPr lang="en-GB" sz="2400" dirty="0"/>
              <a:t> </a:t>
            </a:r>
            <a:r>
              <a:rPr lang="en-GB" sz="2000" dirty="0"/>
              <a:t>(adopted 1997, </a:t>
            </a:r>
            <a:r>
              <a:rPr lang="en-GB" sz="2000" b="1" dirty="0"/>
              <a:t>EIF </a:t>
            </a:r>
            <a:r>
              <a:rPr lang="en-GB" sz="2000" b="1" dirty="0" smtClean="0"/>
              <a:t>2005</a:t>
            </a:r>
            <a:r>
              <a:rPr lang="en-GB" sz="2000" dirty="0" smtClean="0"/>
              <a:t>)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Mitigation </a:t>
            </a:r>
            <a:r>
              <a:rPr lang="en-GB" sz="2000" i="1" dirty="0"/>
              <a:t>targets</a:t>
            </a:r>
            <a:r>
              <a:rPr lang="en-GB" sz="2000" dirty="0"/>
              <a:t> for developed countries (5% below 1990 in 2008-2012)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Flexibility </a:t>
            </a:r>
            <a:r>
              <a:rPr lang="en-GB" sz="2000" dirty="0" smtClean="0"/>
              <a:t>mechanisms, accounting, compliance  </a:t>
            </a:r>
            <a:r>
              <a:rPr lang="en-GB" sz="2000" dirty="0"/>
              <a:t>=&gt; Marrakech </a:t>
            </a:r>
            <a:r>
              <a:rPr lang="en-GB" sz="2000" dirty="0" smtClean="0"/>
              <a:t>rules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First step - “Made in USA” – undermined by USA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Marking time to 2020 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2005-2015: Comprehensive agreement</a:t>
            </a:r>
            <a:r>
              <a:rPr lang="en-GB" sz="2400" dirty="0"/>
              <a:t>, </a:t>
            </a:r>
            <a:r>
              <a:rPr lang="en-GB" sz="2400" dirty="0" smtClean="0"/>
              <a:t>effective 2020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2009-2010: Copenhagen/</a:t>
            </a:r>
            <a:r>
              <a:rPr lang="en-GB" sz="2000" dirty="0" err="1" smtClean="0"/>
              <a:t>Cancún</a:t>
            </a:r>
            <a:r>
              <a:rPr lang="en-GB" sz="2000" dirty="0" smtClean="0"/>
              <a:t> (2°C, mobilise $100bn/</a:t>
            </a:r>
            <a:r>
              <a:rPr lang="en-GB" sz="2000" dirty="0" err="1" smtClean="0"/>
              <a:t>yr</a:t>
            </a:r>
            <a:r>
              <a:rPr lang="en-GB" sz="2000" dirty="0" smtClean="0"/>
              <a:t> by 2020 …)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2014-2015: Lima/Paris</a:t>
            </a:r>
            <a:endParaRPr lang="en-GB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827584" y="0"/>
            <a:ext cx="7632848" cy="881336"/>
          </a:xfrm>
        </p:spPr>
        <p:txBody>
          <a:bodyPr/>
          <a:lstStyle/>
          <a:p>
            <a:pPr algn="r" eaLnBrk="1" hangingPunct="1"/>
            <a:r>
              <a:rPr lang="fr-CH" sz="3200" dirty="0">
                <a:solidFill>
                  <a:srgbClr val="FFFFFF"/>
                </a:solidFill>
              </a:rPr>
              <a:t>Top 25 « footprints »</a:t>
            </a:r>
            <a:r>
              <a:rPr lang="fr-CH" sz="3600" dirty="0">
                <a:solidFill>
                  <a:srgbClr val="FFFFFF"/>
                </a:solidFill>
              </a:rPr>
              <a:t/>
            </a:r>
            <a:br>
              <a:rPr lang="fr-CH" sz="3600" dirty="0">
                <a:solidFill>
                  <a:srgbClr val="FFFFFF"/>
                </a:solidFill>
              </a:rPr>
            </a:br>
            <a:r>
              <a:rPr lang="fr-CH" sz="1800" dirty="0">
                <a:solidFill>
                  <a:srgbClr val="FFFFFF"/>
                </a:solidFill>
              </a:rPr>
              <a:t>(WRI/CAIT: </a:t>
            </a:r>
            <a:r>
              <a:rPr lang="fr-CH" sz="1800" dirty="0" smtClean="0">
                <a:solidFill>
                  <a:srgbClr val="FFFFFF"/>
                </a:solidFill>
              </a:rPr>
              <a:t>Data for 2011</a:t>
            </a:r>
            <a:r>
              <a:rPr lang="fr-CH" sz="2800" dirty="0" smtClean="0">
                <a:solidFill>
                  <a:srgbClr val="FFFFFF"/>
                </a:solidFill>
              </a:rPr>
              <a:t>)</a:t>
            </a:r>
            <a:r>
              <a:rPr lang="fr-CH" sz="3200" dirty="0" smtClean="0"/>
              <a:t> </a:t>
            </a:r>
            <a:endParaRPr lang="fr-CH" sz="3200" dirty="0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971600" y="1484784"/>
            <a:ext cx="4800600" cy="4572000"/>
          </a:xfrm>
          <a:prstGeom prst="ellipse">
            <a:avLst/>
          </a:prstGeom>
          <a:noFill/>
          <a:ln w="57150">
            <a:solidFill>
              <a:srgbClr val="EAEF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987824" y="2060848"/>
            <a:ext cx="4800600" cy="4648200"/>
          </a:xfrm>
          <a:prstGeom prst="ellipse">
            <a:avLst/>
          </a:prstGeom>
          <a:noFill/>
          <a:ln w="57150">
            <a:solidFill>
              <a:srgbClr val="FF7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555776" y="764704"/>
            <a:ext cx="4800600" cy="4572000"/>
          </a:xfrm>
          <a:prstGeom prst="ellips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148064" y="5373216"/>
            <a:ext cx="2376264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 Malaysia,  </a:t>
            </a:r>
            <a:r>
              <a:rPr lang="en-GB" sz="1800" dirty="0" smtClean="0">
                <a:solidFill>
                  <a:srgbClr val="FF6666"/>
                </a:solidFill>
              </a:rPr>
              <a:t>South Africa,</a:t>
            </a:r>
            <a:r>
              <a:rPr lang="en-GB" sz="1800" dirty="0" smtClean="0">
                <a:solidFill>
                  <a:srgbClr val="FFFFFF"/>
                </a:solidFill>
              </a:rPr>
              <a:t> Argentina, </a:t>
            </a:r>
          </a:p>
          <a:p>
            <a:pPr eaLnBrk="0" hangingPunct="0"/>
            <a:r>
              <a:rPr lang="en-GB" sz="1800" dirty="0" smtClean="0">
                <a:solidFill>
                  <a:srgbClr val="00FF00"/>
                </a:solidFill>
              </a:rPr>
              <a:t>Venezuela</a:t>
            </a:r>
            <a:r>
              <a:rPr lang="en-GB" sz="1800" dirty="0" smtClean="0">
                <a:solidFill>
                  <a:srgbClr val="FFFFFF"/>
                </a:solidFill>
              </a:rPr>
              <a:t>,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Ukraine</a:t>
            </a:r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092280" y="5486400"/>
            <a:ext cx="23977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dirty="0">
                <a:solidFill>
                  <a:srgbClr val="FF7C00"/>
                </a:solidFill>
                <a:latin typeface="Franklin Gothic Medium" charset="0"/>
              </a:rPr>
              <a:t>Top 25 in </a:t>
            </a:r>
          </a:p>
          <a:p>
            <a:pPr eaLnBrk="0" hangingPunct="0"/>
            <a:r>
              <a:rPr lang="en-GB" dirty="0">
                <a:solidFill>
                  <a:srgbClr val="FF7C00"/>
                </a:solidFill>
                <a:latin typeface="Franklin Gothic Medium" charset="0"/>
              </a:rPr>
              <a:t>GHG emissions</a:t>
            </a:r>
          </a:p>
          <a:p>
            <a:pPr eaLnBrk="0" hangingPunct="0"/>
            <a:r>
              <a:rPr lang="en-GB" sz="1800" dirty="0">
                <a:solidFill>
                  <a:srgbClr val="FF7C00"/>
                </a:solidFill>
                <a:latin typeface="Franklin Gothic Medium" charset="0"/>
              </a:rPr>
              <a:t>(incl. LUCF)</a:t>
            </a:r>
            <a:endParaRPr lang="en-GB" dirty="0">
              <a:solidFill>
                <a:srgbClr val="FF7C00"/>
              </a:solidFill>
              <a:latin typeface="Franklin Gothic Medium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50063" y="1371600"/>
            <a:ext cx="228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>
                <a:solidFill>
                  <a:srgbClr val="00FFFF"/>
                </a:solidFill>
              </a:rPr>
              <a:t>Top 25 in GDP</a:t>
            </a:r>
            <a:r>
              <a:rPr lang="en-GB">
                <a:solidFill>
                  <a:schemeClr val="hlink"/>
                </a:solidFill>
                <a:latin typeface="Franklin Gothic Medium" charset="0"/>
              </a:rPr>
              <a:t> 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419872" y="2996952"/>
            <a:ext cx="23042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>
                <a:solidFill>
                  <a:srgbClr val="FFFFFF"/>
                </a:solidFill>
              </a:rPr>
              <a:t>China, USA, [</a:t>
            </a:r>
            <a:r>
              <a:rPr lang="en-GB" sz="1800" dirty="0" smtClean="0">
                <a:solidFill>
                  <a:srgbClr val="FFFFFF"/>
                </a:solidFill>
              </a:rPr>
              <a:t>EU28,</a:t>
            </a:r>
            <a:r>
              <a:rPr lang="en-GB" sz="1800" dirty="0">
                <a:solidFill>
                  <a:srgbClr val="FFFFFF"/>
                </a:solidFill>
              </a:rPr>
              <a:t>]  Brazil, </a:t>
            </a:r>
            <a:r>
              <a:rPr lang="en-GB" sz="1800" dirty="0">
                <a:solidFill>
                  <a:srgbClr val="FF6666"/>
                </a:solidFill>
              </a:rPr>
              <a:t>Indonesia</a:t>
            </a:r>
            <a:r>
              <a:rPr lang="en-GB" sz="1800" dirty="0">
                <a:solidFill>
                  <a:srgbClr val="FFFFFF"/>
                </a:solidFill>
              </a:rPr>
              <a:t>, </a:t>
            </a:r>
            <a:r>
              <a:rPr lang="en-GB" sz="1800" dirty="0">
                <a:solidFill>
                  <a:srgbClr val="FF6666"/>
                </a:solidFill>
              </a:rPr>
              <a:t>Russia</a:t>
            </a:r>
            <a:r>
              <a:rPr lang="en-GB" sz="1800" dirty="0">
                <a:solidFill>
                  <a:srgbClr val="FFFFFF"/>
                </a:solidFill>
              </a:rPr>
              <a:t>, India, Japan, Germany, </a:t>
            </a:r>
            <a:r>
              <a:rPr lang="en-GB" sz="1800" dirty="0">
                <a:solidFill>
                  <a:srgbClr val="FF6666"/>
                </a:solidFill>
              </a:rPr>
              <a:t>Mexico</a:t>
            </a:r>
            <a:r>
              <a:rPr lang="en-GB" sz="1800" dirty="0">
                <a:solidFill>
                  <a:srgbClr val="FFFFFF"/>
                </a:solidFill>
              </a:rPr>
              <a:t>, UK, </a:t>
            </a:r>
            <a:r>
              <a:rPr lang="en-GB" sz="1800" dirty="0" smtClean="0">
                <a:solidFill>
                  <a:srgbClr val="FFFFFF"/>
                </a:solidFill>
              </a:rPr>
              <a:t>Italy,  </a:t>
            </a:r>
            <a:r>
              <a:rPr lang="en-GB" sz="1800" dirty="0">
                <a:solidFill>
                  <a:srgbClr val="FFFFFF"/>
                </a:solidFill>
              </a:rPr>
              <a:t>France, </a:t>
            </a:r>
            <a:r>
              <a:rPr lang="en-GB" sz="1800" dirty="0" smtClean="0">
                <a:solidFill>
                  <a:srgbClr val="00FF00"/>
                </a:solidFill>
              </a:rPr>
              <a:t>Iran</a:t>
            </a:r>
            <a:r>
              <a:rPr lang="en-GB" sz="1800" dirty="0" smtClean="0">
                <a:solidFill>
                  <a:srgbClr val="FFFFFF"/>
                </a:solidFill>
              </a:rPr>
              <a:t>, Turkey, </a:t>
            </a:r>
            <a:r>
              <a:rPr lang="en-GB" sz="1800" dirty="0" smtClean="0">
                <a:solidFill>
                  <a:srgbClr val="00FF00"/>
                </a:solidFill>
              </a:rPr>
              <a:t>Nigeria</a:t>
            </a:r>
            <a:r>
              <a:rPr lang="en-US" sz="1800" dirty="0" smtClean="0">
                <a:solidFill>
                  <a:srgbClr val="00FF00"/>
                </a:solidFill>
              </a:rPr>
              <a:t>              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96136" y="2895600"/>
            <a:ext cx="1595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00FF00"/>
                </a:solidFill>
              </a:rPr>
              <a:t>Saudi Arabia</a:t>
            </a:r>
            <a:r>
              <a:rPr lang="en-GB" sz="1800" dirty="0" smtClean="0">
                <a:solidFill>
                  <a:srgbClr val="FFFFFF"/>
                </a:solidFill>
              </a:rPr>
              <a:t>,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Rep. Korea</a:t>
            </a:r>
          </a:p>
          <a:p>
            <a:pPr eaLnBrk="0" hangingPunct="0"/>
            <a:r>
              <a:rPr lang="en-GB" sz="1800" dirty="0" smtClean="0">
                <a:solidFill>
                  <a:srgbClr val="FF6666"/>
                </a:solidFill>
              </a:rPr>
              <a:t>Australia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smtClean="0">
                <a:solidFill>
                  <a:srgbClr val="FF6666"/>
                </a:solidFill>
              </a:rPr>
              <a:t>Canada</a:t>
            </a:r>
            <a:endParaRPr lang="en-GB" sz="1800" dirty="0">
              <a:solidFill>
                <a:srgbClr val="FF6666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275856" y="1196752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GB" sz="1800" dirty="0" smtClean="0">
                <a:solidFill>
                  <a:srgbClr val="FFFFFF"/>
                </a:solidFill>
              </a:rPr>
              <a:t>Poland</a:t>
            </a:r>
          </a:p>
          <a:p>
            <a:pPr algn="ctr" eaLnBrk="0" hangingPunct="0"/>
            <a:r>
              <a:rPr lang="en-GB" sz="1800" dirty="0" smtClean="0">
                <a:solidFill>
                  <a:srgbClr val="FFFFFF"/>
                </a:solidFill>
              </a:rPr>
              <a:t>  Spain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43000" y="2895600"/>
            <a:ext cx="1905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Bangladesh </a:t>
            </a:r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Philippines</a:t>
            </a:r>
          </a:p>
          <a:p>
            <a:pPr eaLnBrk="0" hangingPunct="0"/>
            <a:r>
              <a:rPr lang="en-GB" sz="1800" dirty="0" smtClean="0">
                <a:solidFill>
                  <a:srgbClr val="FF6666"/>
                </a:solidFill>
              </a:rPr>
              <a:t>Myanmar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Ethiopia</a:t>
            </a:r>
          </a:p>
          <a:p>
            <a:pPr eaLnBrk="0" hangingPunct="0"/>
            <a:r>
              <a:rPr lang="en-GB" sz="1800" dirty="0" smtClean="0">
                <a:solidFill>
                  <a:srgbClr val="FFFFFF"/>
                </a:solidFill>
              </a:rPr>
              <a:t>D.R. Congo Vietnam</a:t>
            </a:r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  <a:p>
            <a:pPr eaLnBrk="0" hangingPunct="0"/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57200" y="1158875"/>
            <a:ext cx="170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>
                <a:solidFill>
                  <a:srgbClr val="F2FB81"/>
                </a:solidFill>
                <a:latin typeface="Franklin Gothic Medium" charset="0"/>
              </a:rPr>
              <a:t>Top 25 in </a:t>
            </a:r>
          </a:p>
          <a:p>
            <a:pPr eaLnBrk="0" hangingPunct="0"/>
            <a:r>
              <a:rPr lang="en-GB">
                <a:solidFill>
                  <a:srgbClr val="F2FB81"/>
                </a:solidFill>
                <a:latin typeface="Franklin Gothic Medium" charset="0"/>
              </a:rPr>
              <a:t>Population 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88988" y="3095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2699792" y="1878013"/>
            <a:ext cx="16561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smtClean="0">
                <a:solidFill>
                  <a:srgbClr val="FFFFFF"/>
                </a:solidFill>
              </a:rPr>
              <a:t>    Egypt Pakistan Thailand</a:t>
            </a:r>
            <a:endParaRPr lang="en-US" dirty="0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200400" y="533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BF3F-0E26-46B8-9DCD-D0BD5FFA42B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are negotiations so difficult?</a:t>
            </a:r>
            <a:br>
              <a:rPr lang="en-US" dirty="0" smtClean="0"/>
            </a:b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is not prescriptive</a:t>
            </a:r>
          </a:p>
          <a:p>
            <a:pPr lvl="1"/>
            <a:r>
              <a:rPr lang="en-US" dirty="0" smtClean="0"/>
              <a:t>What/who/when = political judgment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Economic interests =&gt; defensive judgments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e.g.   </a:t>
            </a:r>
            <a:r>
              <a:rPr lang="en-US" dirty="0"/>
              <a:t>e</a:t>
            </a:r>
            <a:r>
              <a:rPr lang="en-US" dirty="0" smtClean="0"/>
              <a:t>mployment, competitiveness</a:t>
            </a:r>
          </a:p>
          <a:p>
            <a:r>
              <a:rPr lang="en-US" dirty="0" smtClean="0"/>
              <a:t>National evaluations of risks &amp; responses vary</a:t>
            </a:r>
          </a:p>
          <a:p>
            <a:pPr lvl="1"/>
            <a:r>
              <a:rPr lang="en-US" dirty="0" smtClean="0"/>
              <a:t>According to situation, capacity, perspective</a:t>
            </a:r>
          </a:p>
          <a:p>
            <a:pPr lvl="1"/>
            <a:r>
              <a:rPr lang="en-US" dirty="0" smtClean="0"/>
              <a:t>e.g. Arctic melting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0C324-8E39-4C83-8864-4F8DE92BCFC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haFivrV0C9F3_7Z9Uao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vko66TIEmFlvatrsVCQ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iIgZkwOk2b_IzSJG8zJ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9yipkGNg0OHzGAL9Aiq8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nb.6LigEy4Tg3mGFVi0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gsEU4eoEu1KA312diX7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YMUiRa8ECk1eHoazdbL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o9Vi9pXUeLOCIIqO6MD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qIdas3JECZjAka2xn4w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Z7cSSL1UOsX2v.Yl_AC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pZwhI_5YUWuMd29XiCOa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nWAw5UHUij4qHKBpfM4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.d0y.g.06RZou12yNR0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SM1mlV60CBE5__T.ILV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.OY1bek06.iJjpMp.dR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WLXuKdZE2axAMNRl5qx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zYwgGXckOR7yCJFLXMb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laNiON2keE2v0NcAKAk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HNvM.tPUOoxgcNyVIS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wQ_MueeUmMNWONz5ig9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MuL2d7a0.7zexJ8fd39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yaev8ETkWI734gAS1N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IKIaARlUefltIkSL0g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P7dfkSGUa8ISDleVVgs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hNXeMHkGp8nwNsBUE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dwc_SB9kemgpe5FlEdH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r1D5ISYky.8Ew1M5b6t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cKt_I9nkiVE_Tu0RcLE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rA5o9mSEa1jo6wJzWI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5T_vp03UiE6uZ_ASRA.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aO4E6j0EuJav5SJR40e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WNJX8dME.v_eoIfPdEg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vhbh_HEj0m03Jh4oQUeJ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bg56HxTEuPAFNIOZT1w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3myuzl1k2YNBT74Q3tU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Lpi.SCwEKd1Rl9zp5lu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egO6o1IUm1gixutTyRU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GpZu2IEkSC0yF3A9e57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WlZiX8skqW82y2HqSqI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XfRK9m6EuNkUGWZ7f2.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kNnrm910GJsg_3j8Dtp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3TaKZwB0yaSr2chpc38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U_bbe4LEyEF6ZtNt7te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bYSYyl8EmJhXFBj7e6y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OHl.Z7R0KG7wlLo7d9I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Du5JVHHUyZoNaZKxbbQ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610dUvL0S4RAJExfOdR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Rc002NBEeBCTm3Ao_Lp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DV3Jir_EOJ_PDrjsUSe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Ko1PRFMkKtBE.shV6k4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wtjwRQtUOFAhvd.npR7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YUu2xCT06zeyiQJbrVE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qVcZwq_EGR55_DLCcn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zhHavaC0mE4MJ9Pf8Oz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nrUYXgkUW4176w_BVd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C9h4o47kW_D6oTylk3Z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99bLE3o0yzpFqCAZvrs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ggYAZ7okSPCE5MwjbnM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7MRKFZEU61F7A0k4ORg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rw32TKykOB2rlNkkgBt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iBOuKvPkGSDzK1PyEST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afNpm_NUqb6cw50ZEUo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orCotKSUWh5pznUZX3j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3G4q.w9UGqlAlA8O.Ey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ONSW5y9EeZchWi0aRfO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QVbl1O302kXLpqiTbh6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tA7Bql8ke9XTlzEa956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j7_g2D1EyND2GX1xBYU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MeW5YLrkCYsvF7Y8oMk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ZRvJSV2EGnk_co085.x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iUgtTgIESxeWola7crd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lsQq5qr0qMh2O3Mr2Md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j.rMKGYUSFvXmf7MDM4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2Avefl5Umc7ORXRhvI7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3YAws2LEO8wtLRvr3Sz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R8wTISm0StNWuUG9RXL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Fgk5SJzEyQcQaxtGNw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nEU9CIr0q9JKVrgDChg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E3gXdbFEKeU3RQXUFx5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xrCecHHkyPajACWRsRd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aq.8HIpkefLmyVFB6pB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WYVtoey0WeQKcliQrQO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aRaOBOuokip1Br2Lsbfr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UfQHlM4k2xAWrM6l42X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sV7m2XLkieaeQdlq93T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gTAbFtfkSFKCog0TR.1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1loGIjj.EqM9iQFQ.vp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cWQShnlkWWfmKXUe_ck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aDML74VEW4arzlSINJj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Gdpkdn3Eu0IU0vbYym4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LmAGvupUCt9cAUDfO.9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NnhPW6RUa8SXtA1M8ld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r3YS5RjU2.iOfkAVjKF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81wU6fCkuLUP3YvO6NG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69x5Hmd0WedZJ8nMIYv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JNRqHSz02JP0AA1fhfc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TFRQzFqEWJlMRfx6Eof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lF1_XbC8EWA_r0Hucwa4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74hDBc9.EW5Fh6KlQhK.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VeTJNSX0.mu8AMwcU7d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WxsFk0OUaiIjFAk9r_P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9c43dOn0SHtSw6JFedH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ELRUcSjkOAisa8pC59g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KlLRaaYE2VexBBLZsp9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1R5z3Uf0GC6h6YmyKdS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bPDSPHS0i2bl0PwrAzl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VKd.YCkUKZThcJzkfCx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R8O6q9SEeztoHyk_BJd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AU197KokumJXbTq1T8C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fng0bCMEePkNzXpWKC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h7e8pdF0Wa.wL2rKMg4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hVnZo5FEyePl52ovLAk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U6Abxc1UWT3rdrgfeTU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vsORcuSkyHO.smoE17x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SwhyQQkEWRdQVqmNsRx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xMTVr23UydudqQPlqIX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aRhRdLnkORGOgffwMP7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iL1Yyt.0CrxEJ2f5ng7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moIsZRMka1MuxMZTUg_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.X5pjpxE6JnS_rsAol1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dpVAH69kmG0Wc1qTtzR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yUb7xVuEyVaQkMsJte7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t6VRb8DEKP4OtrPlXC7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DsLesEIU..UgxchCAyk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GQw10UkUyeU37lQEsH2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W.RJK9hUafIlnYk0.NP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OHfX3KbUi54jmgIIX.M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L3N0LHokW6M57pihs8X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ltQKxNsUWWatTjeAcQ0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bHi0DMGU63YLYb2FoRF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sFpc8A9UySgKbcZkA4r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pNuhLhnkm1zQGyNewLS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X3e3GqqEaVWjHVmaQFe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NHKn954EGqtAeNcUeX6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2uFKmQPkiCum3GRiTkW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LFTgg3IU2zpJAsB8895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I5MsBadUik7_3VAYAR5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oNdvONm0uQrKaD4taZH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VqilsPy0iufVG5nxPRh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6SR0.RmU2ET6Fn17oRR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rRnTkXgUaJdQpCCAVBV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bLJNkUv0KI2TVkj.zAo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CqAV03yEa.mEddg1D8c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XyAvsK_80qN3HydLvDe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dwJIuFXE.tSa_1grkwq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iycDJJdkCsmhDhYtC6U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BZ1OxKDEeI62a0BQfjm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tGvhUKtkKQ6ou6iKTRE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SRE4UTTEurwgnV8_DJU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8PO7Dj90miQpVC9KE9k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Z.n_YTAHk2cTTVISJnD5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lYYtJptUiVGwbceL.CR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z1aACqYESMuGVGfFLI.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oME29o2U.uB49Nz6II2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2VAJVSPEWlEN5pl6Lqd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eM5oNbj06rZjWsz7Coh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A2yCauaUeV5SOMEGNGB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LwfoHGy0en..iMLVbcg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FccSRcwUyl.ocJsDpgb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yAjy2nMk.C_Z7zEQvbo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V7bajQUkWZUzH.js6k6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5WKDCTnEGOLPZV2cu7t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o1ffRuxkuJiFP79X4jx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zHvX_9UEi_fp.LiV6CL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UDvRSyk0G7dQgCX6eR_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pJT8Q1h0ylSuo0.yTz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97pxJ9i0ihGMJfgPRXR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gtYHUsx0i98b06X.NBT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iAlku9l0qcYTJJBmi7I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gN8gw0fkiyNuQPOC4o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fmaRu_.0aTVzOT.h56Y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dqzYUFQECAhQC4fQX8A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Gof3MKwEOjG.EwcIzPF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_DdzF0R0u2XOXyMi1jP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4d.zg8mkuT49F1tP93m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mDQmnof0GIh69Qfo6L7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5gD4.CmU.31zr8oXQr3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bHXVHZEk.ZEoKj7BneH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NgF9rG1Eqpj_5nmY5RZ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VFtptfEkynC10_pHQ6Q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Pnr53b50aBVBbqDdb0w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.RECXgu0qU65BEQhyQF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PQe1p4EkisnkCNi3ZPu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8CIItu1USGdjZ.ER.xU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CIcxVFmEeH3XCcM2g2S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MX2iADI0mEfHBNG0XBu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eKL4Z5y0uWm_wPyyPF9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XVm2Bsnkqk28b0CuP08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y9QyQYFE.gedyKuASz9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pSW6wF59EiPSoaOwdzz3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jTk1rwlkaF7MWazS4sq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tfEkWxnUuBJVbF16Cx4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f.KvYn9EmDqVagEccPs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.3UyiEo0uziPZ.cFxsh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oCfG5F9EC2WYrX1xjoz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hB27NFr0GNmafsYuhE9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fL0gJ1XUy1g41vrTKQq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beDwO3hk6k3GDHUa0sS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3Xa1mo2U.RL3LlOZWeu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YJ7loTy3kWo3YuZ8LIPN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4ZQkuUSUG5Cixi3ggKr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IhcU1yhUyJ5.0fOzt6e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UcS5b1UEONsWuQZYn2Y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5iB2zXSk6_2EJc2xAvI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sqHW.YnUKoj.V4FbV4z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ARs8Gn8y0.XyhBnxB4o8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c98tzJaU2U2sohP7Oty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MiJq1sX0O0ZFPvgOPVU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kP23uqUUG6WZUvSC8a6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fIpfuS5E.iwen72BN2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08nXF__06dVOShUaD4j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HbOLdEqkaaQJSOQ5oEw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vjBELrxU27mJxFKnT.E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UmZGp7b0Oh5G3PI3WJP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On0k1S3EmWkCHwVWP_J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cWgnCSjk.LjaiVZkMkA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6SXQ7cNkKDDGxjBMs62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gqNYfYEkajecGO72wBL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ywqqckYEadTKIzo6Du4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K08ywhjESPoQVgyfuEY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KgTN7AwkyT0GpDpXgs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zyNaX0SU.oo5WUPG2lp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N_BKRRjUeyS0kP08mr8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_F05JixVUacXLh2RwMtN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AQt9PM00aepE6yY6ehB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WUNt7ctUGANqhAZ.d_5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85TETJtkyBiV8XShBTg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JjQUEjnUeDPc8VpBkGg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QIen8k00i91GM.7kWY2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yty9PsIUuQs0NAcyXjF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mKbmOqdkeNT5VFvV15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aLMsWlrkqt7i7W2bR2h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jSETz0yE6VuhnaihXIE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VVhkCGdUa70leG_Axl3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IN0iSLjEC4koz8YTDh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n00kwRK06qi8sINL.mw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kJfBm1dEeDODg12EoNS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GUiXn7MkmkpjeVm8hwP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d.oNJMekqKTuBvzFFbl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iOwlEVCEicHF0Bg6SHc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sEcdWYaUWBPKvLFW7qI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XXYOc1MkCVXT9a7_GeE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HccJ0KLUGOc_hIN4WS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Q.q3urbkO7dXiNCPj_G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QkOsBEjUyEy6FIA1O8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Q27jZm6EecJhP7PIYP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5LZAxwxU2VVEt6Zk73q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1mHhvzRkm6NIJU43ILd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bwnOBpo0q018OYozab0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t7hzI92UaE8M7J4GGak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EVhFZEBEypviMUsMxSV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OKH9sdkeIkLyhur78w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2tf.nrTka9mD4gpsVfP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d17x2k40i2zkbjP2F7r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leIISF.EaYJEfExKKqj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br6U7tZkucEpyXtyXZy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7U1EEaNq0aDVtSPRScL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5pzCG_A0uTSxp7dYAKJ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rp0jWDhUWdinoshoKY7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UM15YzvECyXhoCBZ3u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6LATilrku4cGD0kAzDg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vXiWVygF0mbIqbmfI.WQ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z6djOtq06yHnUOYOZjL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i9b3cKm0eRnqN0ewWyh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pNBEacEk2vnTdNn3DOl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3vIbbSKk6N.Xc9g0cpK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XeSst1M0ujGt9xruC.V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JNqCnYCk2awi13o_SSE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EZF1nPq0Wo9GBOTWGL2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pro_YIN0uqp97nYig7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u9ML3AxUetTxf9cYf3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fQHzDNFk.fQjoO9k8oW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MuzfdVWk6H76UBiIaHI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CLJDjduUmDWU2.WBfWB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wM3R98Nk2zr317t45tn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9RRQf4T06R3A5r2xxmA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EC2XU2YkGuPXsZFj4b5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lIp4f_DUCpGPzXlMz.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k5tHo.x0GoBqOqLI6Nx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nfVJas9UaMu9kVmuvcu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5lQAKGckqp8eB4iRmS9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GcTu8JkEShKCXxvJuE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nIjPoYcUKlszdIWtkkf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DusOhqfkKsJ_H8eure7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UH_o56jUSho49WBBOCw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GSvi1kwUaU2My.vs4It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yfSzJ6kkyxV1l7bOVk2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k9OSTn4EO26uT95yBax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qESzG6.E2YxatYJcQcE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OwTdeEPEWOGywyNv0iv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HuT.33sU.GnuNnbqaF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m8eedJAUKHCwhh3wnqt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FDjCDojk6ElNe5rNOM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wpqGjlykmUa9PzG_l7j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v2YuZYHEiaJybV7eUuh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hDqvdOcEu7tXwDdlMup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6Ei6.lQkObrGBZktc1R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8Rhk.2XEGClbPtI2jlF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DuW5ivhkeBwr4gZb8lE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NS2hwAQE.lLiLi3xO1x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z__yLJTDE6ED1BzaYGtE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dtS5g1iUCdrtIIqEFKD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7kzTB6OE.b30nc4CIUQ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_HrqEY3y0.kwJ2g85MfLw"/>
</p:tagLst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1652</Words>
  <Application>Microsoft Office PowerPoint</Application>
  <PresentationFormat>Presentación en pantalla (4:3)</PresentationFormat>
  <Paragraphs>359</Paragraphs>
  <Slides>23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Office Theme</vt:lpstr>
      <vt:lpstr>think-cell Slide</vt:lpstr>
      <vt:lpstr>Climate change negotiations:  Lessons and challenges</vt:lpstr>
      <vt:lpstr>Climate Change =</vt:lpstr>
      <vt:lpstr>Presentación de PowerPoint</vt:lpstr>
      <vt:lpstr>Key messages - science  (IPCC 5th assessment – 2013-14)</vt:lpstr>
      <vt:lpstr>Key messages – politics</vt:lpstr>
      <vt:lpstr>Key message - energy economics</vt:lpstr>
      <vt:lpstr>UNFCCC – negotiating phases</vt:lpstr>
      <vt:lpstr>Top 25 « footprints » (WRI/CAIT: Data for 2011) </vt:lpstr>
      <vt:lpstr>Why are negotiations so difficult? 1</vt:lpstr>
      <vt:lpstr>Presentación de PowerPoint</vt:lpstr>
      <vt:lpstr>Why are negotiations so difficult? 2</vt:lpstr>
      <vt:lpstr>Geo-politics: China – USA </vt:lpstr>
      <vt:lpstr>Emissions growth</vt:lpstr>
      <vt:lpstr>Historical responsibility  (% cumulative emissions)</vt:lpstr>
      <vt:lpstr>Effectiveness, fairness, potential   (Source WRI/CAIT) </vt:lpstr>
      <vt:lpstr>Positive economic messages</vt:lpstr>
      <vt:lpstr>Abatement (mitigation) cost curves</vt:lpstr>
      <vt:lpstr>The marginal abatement benefits curve for 2030</vt:lpstr>
      <vt:lpstr>“New Climate Economy”  (Report of Calderón Commission)</vt:lpstr>
      <vt:lpstr>Calderón: Points on energy</vt:lpstr>
      <vt:lpstr>Current negotiations under UNFCCC: Lima 2014 =&gt; Paris 2015</vt:lpstr>
      <vt:lpstr>Food for thought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Greenland is melting!</dc:title>
  <dc:creator>Bel</dc:creator>
  <cp:lastModifiedBy>Trixie Mogollon</cp:lastModifiedBy>
  <cp:revision>52</cp:revision>
  <dcterms:created xsi:type="dcterms:W3CDTF">2013-04-18T16:24:58Z</dcterms:created>
  <dcterms:modified xsi:type="dcterms:W3CDTF">2014-10-13T16:27:18Z</dcterms:modified>
</cp:coreProperties>
</file>