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7"/>
  </p:notesMasterIdLst>
  <p:handoutMasterIdLst>
    <p:handoutMasterId r:id="rId38"/>
  </p:handoutMasterIdLst>
  <p:sldIdLst>
    <p:sldId id="631" r:id="rId2"/>
    <p:sldId id="599" r:id="rId3"/>
    <p:sldId id="600" r:id="rId4"/>
    <p:sldId id="646" r:id="rId5"/>
    <p:sldId id="602" r:id="rId6"/>
    <p:sldId id="604" r:id="rId7"/>
    <p:sldId id="606" r:id="rId8"/>
    <p:sldId id="595" r:id="rId9"/>
    <p:sldId id="632" r:id="rId10"/>
    <p:sldId id="594" r:id="rId11"/>
    <p:sldId id="589" r:id="rId12"/>
    <p:sldId id="636" r:id="rId13"/>
    <p:sldId id="637" r:id="rId14"/>
    <p:sldId id="644" r:id="rId15"/>
    <p:sldId id="645" r:id="rId16"/>
    <p:sldId id="638" r:id="rId17"/>
    <p:sldId id="633" r:id="rId18"/>
    <p:sldId id="641" r:id="rId19"/>
    <p:sldId id="642" r:id="rId20"/>
    <p:sldId id="652" r:id="rId21"/>
    <p:sldId id="647" r:id="rId22"/>
    <p:sldId id="590" r:id="rId23"/>
    <p:sldId id="643" r:id="rId24"/>
    <p:sldId id="625" r:id="rId25"/>
    <p:sldId id="649" r:id="rId26"/>
    <p:sldId id="650" r:id="rId27"/>
    <p:sldId id="613" r:id="rId28"/>
    <p:sldId id="614" r:id="rId29"/>
    <p:sldId id="651" r:id="rId30"/>
    <p:sldId id="616" r:id="rId31"/>
    <p:sldId id="617" r:id="rId32"/>
    <p:sldId id="618" r:id="rId33"/>
    <p:sldId id="653" r:id="rId34"/>
    <p:sldId id="654" r:id="rId35"/>
    <p:sldId id="579" r:id="rId36"/>
  </p:sldIdLst>
  <p:sldSz cx="9144000" cy="6858000" type="screen4x3"/>
  <p:notesSz cx="6883400" cy="9906000"/>
  <p:custShowLst>
    <p:custShow name="Quienes somos" id="0">
      <p:sldLst/>
    </p:custShow>
    <p:custShow name="Que ofrecemos" id="1">
      <p:sldLst/>
    </p:custShow>
    <p:custShow name="Nuestros Clientes" id="2">
      <p:sldLst/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Suarez" initials="" lastIdx="22" clrIdx="0"/>
  <p:cmAuthor id="1" name="Jorge Abel Toledo Ocampo Uren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2E"/>
    <a:srgbClr val="5BA22A"/>
    <a:srgbClr val="8CCA8F"/>
    <a:srgbClr val="FFFF99"/>
    <a:srgbClr val="FFFFCC"/>
    <a:srgbClr val="BAE090"/>
    <a:srgbClr val="D4ECBA"/>
    <a:srgbClr val="008000"/>
    <a:srgbClr val="CC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2572" autoAdjust="0"/>
  </p:normalViewPr>
  <p:slideViewPr>
    <p:cSldViewPr>
      <p:cViewPr varScale="1">
        <p:scale>
          <a:sx n="63" d="100"/>
          <a:sy n="63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250"/>
    </p:cViewPr>
  </p:sorterViewPr>
  <p:notesViewPr>
    <p:cSldViewPr>
      <p:cViewPr varScale="1">
        <p:scale>
          <a:sx n="50" d="100"/>
          <a:sy n="50" d="100"/>
        </p:scale>
        <p:origin x="-2898" y="-114"/>
      </p:cViewPr>
      <p:guideLst>
        <p:guide orient="horz" pos="3122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anMa%20Vasquez\BACK%20UP%20CUADROS%20DIC-11%20(JCL)%20-%2018-01-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anMa%20Vasquez\BACK%20UP%20CUADROS%20DIC-11%20AL%2030.01.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0.29420329331685774"/>
          <c:y val="3.2805583844606176E-2"/>
          <c:w val="0.66018039190127931"/>
          <c:h val="0.7958439597232088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PETROPERÚ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ESTACIONES DE SERV.</c:v>
                </c:pt>
                <c:pt idx="1">
                  <c:v>TRANSPORTE</c:v>
                </c:pt>
                <c:pt idx="2">
                  <c:v>COMERCIALIZACIÓN</c:v>
                </c:pt>
                <c:pt idx="3">
                  <c:v>OLEODUCTOS</c:v>
                </c:pt>
                <c:pt idx="4">
                  <c:v>REFINACIÓN</c:v>
                </c:pt>
                <c:pt idx="5">
                  <c:v>PROD. PETRÓLEO</c:v>
                </c:pt>
                <c:pt idx="6">
                  <c:v>EXPLORAC./PRODUC.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</c:v>
                </c:pt>
                <c:pt idx="1">
                  <c:v>0.01</c:v>
                </c:pt>
                <c:pt idx="2">
                  <c:v>0.47460000000000002</c:v>
                </c:pt>
                <c:pt idx="3">
                  <c:v>1</c:v>
                </c:pt>
                <c:pt idx="4">
                  <c:v>0.45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9-4FFA-8E86-B7A8BF98D95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4D9-4FFA-8E86-B7A8BF98D956}"/>
              </c:ext>
            </c:extLst>
          </c:dPt>
          <c:cat>
            <c:strRef>
              <c:f>Hoja1!$A$2:$A$8</c:f>
              <c:strCache>
                <c:ptCount val="7"/>
                <c:pt idx="0">
                  <c:v>ESTACIONES DE SERV.</c:v>
                </c:pt>
                <c:pt idx="1">
                  <c:v>TRANSPORTE</c:v>
                </c:pt>
                <c:pt idx="2">
                  <c:v>COMERCIALIZACIÓN</c:v>
                </c:pt>
                <c:pt idx="3">
                  <c:v>OLEODUCTOS</c:v>
                </c:pt>
                <c:pt idx="4">
                  <c:v>REFINACIÓN</c:v>
                </c:pt>
                <c:pt idx="5">
                  <c:v>PROD. PETRÓLEO</c:v>
                </c:pt>
                <c:pt idx="6">
                  <c:v>EXPLORAC./PRODUC.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1</c:v>
                </c:pt>
                <c:pt idx="1">
                  <c:v>0.99</c:v>
                </c:pt>
                <c:pt idx="2">
                  <c:v>0.53</c:v>
                </c:pt>
                <c:pt idx="3">
                  <c:v>0</c:v>
                </c:pt>
                <c:pt idx="4">
                  <c:v>0.55000000000000004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D9-4FFA-8E86-B7A8BF98D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32859888"/>
        <c:axId val="232860280"/>
        <c:axId val="0"/>
      </c:bar3DChart>
      <c:catAx>
        <c:axId val="232859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2860280"/>
        <c:crosses val="autoZero"/>
        <c:auto val="1"/>
        <c:lblAlgn val="ctr"/>
        <c:lblOffset val="100"/>
        <c:noMultiLvlLbl val="0"/>
      </c:catAx>
      <c:valAx>
        <c:axId val="23286028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s-PE" sz="1600" b="1"/>
            </a:pPr>
            <a:endParaRPr lang="es-PE"/>
          </a:p>
        </c:txPr>
        <c:crossAx val="232859888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2926959644918527"/>
          <c:y val="0.91038923537204353"/>
          <c:w val="0.41714841708859624"/>
          <c:h val="7.951674282680643E-2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lang="es-PE"/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>
          <a:solidFill>
            <a:schemeClr val="tx1"/>
          </a:solidFill>
        </a:defRPr>
      </a:pPr>
      <a:endParaRPr lang="es-P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Egresos*:  12,979 MMS/.</a:t>
            </a:r>
          </a:p>
        </c:rich>
      </c:tx>
      <c:layout>
        <c:manualLayout>
          <c:xMode val="edge"/>
          <c:yMode val="edge"/>
          <c:x val="0.2610591868021902"/>
          <c:y val="4.41250275160529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84290835180091"/>
          <c:y val="0.16388330424978137"/>
          <c:w val="0.58133484722616457"/>
          <c:h val="0.6318858465971669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dirty="0"/>
              <a:t>Expenses</a:t>
            </a:r>
            <a:r>
              <a:rPr lang="es-ES" sz="1100" dirty="0"/>
              <a:t>*</a:t>
            </a:r>
            <a:r>
              <a:rPr lang="es-ES" dirty="0"/>
              <a:t>:  S/ 13,099 MM</a:t>
            </a:r>
          </a:p>
        </c:rich>
      </c:tx>
      <c:layout>
        <c:manualLayout>
          <c:xMode val="edge"/>
          <c:yMode val="edge"/>
          <c:x val="0.2610591868021902"/>
          <c:y val="4.41250275160529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84290835180091"/>
          <c:y val="0.16388330424978137"/>
          <c:w val="0.58133484722616457"/>
          <c:h val="0.63188584659716696"/>
        </c:manualLayout>
      </c:layout>
      <c:pieChart>
        <c:varyColors val="1"/>
        <c:ser>
          <c:idx val="0"/>
          <c:order val="0"/>
          <c:tx>
            <c:strRef>
              <c:f>EGP!$O$11:$S$11</c:f>
              <c:strCache>
                <c:ptCount val="1"/>
                <c:pt idx="0">
                  <c:v>Compras** Gast. Operat. Gast. de Vtas. Gast. Grals. Otros Gastos</c:v>
                </c:pt>
              </c:strCache>
            </c:strRef>
          </c:tx>
          <c:spPr>
            <a:solidFill>
              <a:srgbClr val="9999FF"/>
            </a:solidFill>
            <a:ln w="6350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explosion val="10"/>
            <c:spPr>
              <a:solidFill>
                <a:srgbClr val="FFFF99"/>
              </a:solidFill>
              <a:ln w="635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1E2-46F8-90E5-10ED442D3A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635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1E2-46F8-90E5-10ED442D3AEF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635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1E2-46F8-90E5-10ED442D3AEF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635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1E2-46F8-90E5-10ED442D3AEF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635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1E2-46F8-90E5-10ED442D3AEF}"/>
              </c:ext>
            </c:extLst>
          </c:dPt>
          <c:dLbls>
            <c:dLbl>
              <c:idx val="0"/>
              <c:layout>
                <c:manualLayout>
                  <c:x val="-3.9460035903077006E-2"/>
                  <c:y val="-3.023657969829649E-2"/>
                </c:manualLayout>
              </c:layout>
              <c:tx>
                <c:rich>
                  <a:bodyPr/>
                  <a:lstStyle/>
                  <a:p>
                    <a:pPr>
                      <a:defRPr lang="en-US" sz="1100" b="1" i="0" u="none" strike="noStrike" baseline="0" noProof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b="1" noProof="0"/>
                      <a:t>Purchases**
88.0%</a:t>
                    </a:r>
                    <a:endParaRPr lang="en-US" sz="1100" noProof="0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2-46F8-90E5-10ED442D3AEF}"/>
                </c:ext>
              </c:extLst>
            </c:dLbl>
            <c:dLbl>
              <c:idx val="1"/>
              <c:layout>
                <c:manualLayout>
                  <c:x val="3.3275841894507878E-2"/>
                  <c:y val="-0.32626586017452375"/>
                </c:manualLayout>
              </c:layout>
              <c:tx>
                <c:rich>
                  <a:bodyPr/>
                  <a:lstStyle/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1" noProof="0">
                        <a:solidFill>
                          <a:schemeClr val="tx1"/>
                        </a:solidFill>
                      </a:rPr>
                      <a:t>Operating expenses</a:t>
                    </a:r>
                  </a:p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1" noProof="0">
                        <a:solidFill>
                          <a:schemeClr val="tx1"/>
                        </a:solidFill>
                      </a:rPr>
                      <a:t>5.6% </a:t>
                    </a:r>
                    <a:r>
                      <a:rPr lang="en-US" sz="900" b="1" noProof="0">
                        <a:solidFill>
                          <a:schemeClr val="tx1"/>
                        </a:solidFill>
                      </a:rPr>
                      <a:t>(inland freight-outside radio</a:t>
                    </a:r>
                    <a:r>
                      <a:rPr lang="en-US" sz="900" b="1" baseline="0" noProof="0">
                        <a:solidFill>
                          <a:schemeClr val="tx1"/>
                        </a:solidFill>
                      </a:rPr>
                      <a:t> and national freight maritime)</a:t>
                    </a:r>
                    <a:r>
                      <a:rPr lang="en-US" sz="1000" b="1" noProof="0">
                        <a:solidFill>
                          <a:schemeClr val="tx1"/>
                        </a:solidFill>
                      </a:rPr>
                      <a:t>
</a:t>
                    </a:r>
                    <a:endParaRPr lang="en-US" sz="1000" noProof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15837975989029"/>
                      <c:h val="0.34295037743865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E2-46F8-90E5-10ED442D3AEF}"/>
                </c:ext>
              </c:extLst>
            </c:dLbl>
            <c:dLbl>
              <c:idx val="2"/>
              <c:layout>
                <c:manualLayout>
                  <c:x val="8.4600237986957399E-2"/>
                  <c:y val="-5.2035265062036318E-2"/>
                </c:manualLayout>
              </c:layout>
              <c:tx>
                <c:rich>
                  <a:bodyPr/>
                  <a:lstStyle/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1" noProof="0" dirty="0">
                        <a:solidFill>
                          <a:schemeClr val="tx1"/>
                        </a:solidFill>
                      </a:rPr>
                      <a:t>Selling expenses      </a:t>
                    </a:r>
                  </a:p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1" noProof="0" dirty="0">
                        <a:solidFill>
                          <a:schemeClr val="tx1"/>
                        </a:solidFill>
                      </a:rPr>
                      <a:t>1.9%</a:t>
                    </a:r>
                  </a:p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 noProof="0" dirty="0">
                        <a:solidFill>
                          <a:schemeClr val="tx1"/>
                        </a:solidFill>
                      </a:rPr>
                      <a:t>(storage</a:t>
                    </a:r>
                    <a:r>
                      <a:rPr lang="en-US" sz="900" b="1" baseline="0" noProof="0" dirty="0">
                        <a:solidFill>
                          <a:schemeClr val="tx1"/>
                        </a:solidFill>
                      </a:rPr>
                      <a:t> and delivery of goods</a:t>
                    </a:r>
                    <a:r>
                      <a:rPr lang="en-US" sz="900" b="1" noProof="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US" sz="1000" b="1" noProof="0" dirty="0">
                        <a:solidFill>
                          <a:schemeClr val="tx1"/>
                        </a:solidFill>
                      </a:rPr>
                      <a:t>
</a:t>
                    </a:r>
                    <a:endParaRPr lang="en-US" sz="1000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E2-46F8-90E5-10ED442D3AEF}"/>
                </c:ext>
              </c:extLst>
            </c:dLbl>
            <c:dLbl>
              <c:idx val="3"/>
              <c:layout>
                <c:manualLayout>
                  <c:x val="-6.1220039717826927E-2"/>
                  <c:y val="2.6318470754828689E-2"/>
                </c:manualLayout>
              </c:layout>
              <c:tx>
                <c:rich>
                  <a:bodyPr/>
                  <a:lstStyle/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1" noProof="0" dirty="0">
                        <a:solidFill>
                          <a:schemeClr val="tx1"/>
                        </a:solidFill>
                      </a:rPr>
                      <a:t>Overhead expenses</a:t>
                    </a:r>
                    <a:r>
                      <a:rPr lang="en-US" sz="900" b="1" noProof="0" dirty="0">
                        <a:solidFill>
                          <a:schemeClr val="tx1"/>
                        </a:solidFill>
                      </a:rPr>
                      <a:t> (Administration,</a:t>
                    </a:r>
                    <a:r>
                      <a:rPr lang="en-US" sz="900" b="1" baseline="0" noProof="0" dirty="0">
                        <a:solidFill>
                          <a:schemeClr val="tx1"/>
                        </a:solidFill>
                      </a:rPr>
                      <a:t> payments and social benefits</a:t>
                    </a:r>
                    <a:r>
                      <a:rPr lang="en-US" sz="900" b="1" noProof="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US" sz="1000" b="1" noProof="0" dirty="0">
                        <a:solidFill>
                          <a:schemeClr val="tx1"/>
                        </a:solidFill>
                      </a:rPr>
                      <a:t>
2.0%</a:t>
                    </a:r>
                    <a:endParaRPr lang="en-US" sz="1000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0076976248595"/>
                      <c:h val="0.265193832245943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E2-46F8-90E5-10ED442D3AEF}"/>
                </c:ext>
              </c:extLst>
            </c:dLbl>
            <c:dLbl>
              <c:idx val="4"/>
              <c:layout>
                <c:manualLayout>
                  <c:x val="-0.21462622824218297"/>
                  <c:y val="2.000068333718942E-2"/>
                </c:manualLayout>
              </c:layout>
              <c:tx>
                <c:rich>
                  <a:bodyPr/>
                  <a:lstStyle/>
                  <a:p>
                    <a:pPr>
                      <a:defRPr lang="en-US" sz="1000" b="1" i="0" u="none" strike="noStrike" baseline="0" noProof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="1" noProof="0">
                        <a:solidFill>
                          <a:schemeClr val="tx1"/>
                        </a:solidFill>
                      </a:rPr>
                      <a:t>(Other expenditures</a:t>
                    </a:r>
                    <a:r>
                      <a:rPr lang="en-US" sz="900" b="1" baseline="0" noProof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US" sz="1000" b="1" noProof="0">
                        <a:solidFill>
                          <a:schemeClr val="tx1"/>
                        </a:solidFill>
                      </a:rPr>
                      <a:t>
2.5%</a:t>
                    </a: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2210064567224"/>
                      <c:h val="0.14377625337520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E2-46F8-90E5-10ED442D3AEF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800" b="1" i="0" u="none" strike="noStrike" baseline="0" noProof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EGP!$O$11:$S$11</c:f>
              <c:strCache>
                <c:ptCount val="5"/>
                <c:pt idx="0">
                  <c:v>Compras**</c:v>
                </c:pt>
                <c:pt idx="1">
                  <c:v>Gast. Operat.</c:v>
                </c:pt>
                <c:pt idx="2">
                  <c:v>Gast. de Vtas.</c:v>
                </c:pt>
                <c:pt idx="3">
                  <c:v>Gast. Grals.</c:v>
                </c:pt>
                <c:pt idx="4">
                  <c:v>Otros Gastos</c:v>
                </c:pt>
              </c:strCache>
            </c:strRef>
          </c:cat>
          <c:val>
            <c:numRef>
              <c:f>EGP!$O$12:$S$12</c:f>
              <c:numCache>
                <c:formatCode>0.0%</c:formatCode>
                <c:ptCount val="5"/>
                <c:pt idx="0">
                  <c:v>0.8800971423365318</c:v>
                </c:pt>
                <c:pt idx="1">
                  <c:v>5.5993814064692338E-2</c:v>
                </c:pt>
                <c:pt idx="2">
                  <c:v>1.8723984010147861E-2</c:v>
                </c:pt>
                <c:pt idx="3">
                  <c:v>1.9943394630232165E-2</c:v>
                </c:pt>
                <c:pt idx="4">
                  <c:v>2.5241664958395877E-2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E2-46F8-90E5-10ED442D3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0.09292</cdr:x>
      <cdr:y>0.18572</cdr:y>
    </cdr:from>
    <cdr:to>
      <cdr:x>0.26887</cdr:x>
      <cdr:y>0.29912</cdr:y>
    </cdr:to>
    <cdr:sp macro="" textlink="">
      <cdr:nvSpPr>
        <cdr:cNvPr id="9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1574" y="983617"/>
          <a:ext cx="1517910" cy="6005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PE" sz="1400" b="1" dirty="0"/>
            <a:t>PETROLEUM  PRODUCTION</a:t>
          </a:r>
          <a:endParaRPr lang="es-PE" sz="14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4A465-5770-43C8-91F5-79FFC56BD7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8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2" tIns="46505" rIns="93012" bIns="46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696A5E-18C2-4F09-B1A1-0CD3127644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356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13668" name="3 Marcador de número de diapositiva"/>
          <p:cNvSpPr txBox="1">
            <a:spLocks noGrp="1"/>
          </p:cNvSpPr>
          <p:nvPr/>
        </p:nvSpPr>
        <p:spPr bwMode="auto">
          <a:xfrm>
            <a:off x="449167" y="397005"/>
            <a:ext cx="521349" cy="3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68" tIns="46385" rIns="92768" bIns="46385" anchor="b"/>
          <a:lstStyle>
            <a:lvl1pPr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5D98EE4-79A1-4CB5-95E1-87F6EA59B7E9}" type="slidenum">
              <a:rPr lang="es-ES" sz="1400" b="1">
                <a:latin typeface="Times New Roman" pitchFamily="18" charset="0"/>
              </a:rPr>
              <a:pPr algn="r" eaLnBrk="1" hangingPunct="1"/>
              <a:t>14</a:t>
            </a:fld>
            <a:endParaRPr lang="es-ES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113668" name="3 Marcador de número de diapositiva"/>
          <p:cNvSpPr txBox="1">
            <a:spLocks noGrp="1"/>
          </p:cNvSpPr>
          <p:nvPr/>
        </p:nvSpPr>
        <p:spPr bwMode="auto">
          <a:xfrm>
            <a:off x="449167" y="397005"/>
            <a:ext cx="521349" cy="3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68" tIns="46385" rIns="92768" bIns="46385" anchor="b"/>
          <a:lstStyle>
            <a:lvl1pPr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5D98EE4-79A1-4CB5-95E1-87F6EA59B7E9}" type="slidenum">
              <a:rPr lang="es-ES" sz="1400" b="1">
                <a:latin typeface="Times New Roman" pitchFamily="18" charset="0"/>
              </a:rPr>
              <a:pPr algn="r" eaLnBrk="1" hangingPunct="1"/>
              <a:t>15</a:t>
            </a:fld>
            <a:endParaRPr lang="es-ES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1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96A5E-18C2-4F09-B1A1-0CD312764447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83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itchFamily="34" charset="0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FDA41C-B693-408A-8A2D-F6FF2853C96A}" type="slidenum">
              <a:rPr lang="es-ES" smtClean="0"/>
              <a:pPr eaLnBrk="1" hangingPunct="1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56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itchFamily="34" charset="0"/>
            </a:endParaRPr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CF4E5E-A003-43EB-ABFF-36254145323C}" type="slidenum">
              <a:rPr lang="es-ES" smtClean="0"/>
              <a:pPr eaLnBrk="1" hangingPunct="1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71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itchFamily="34" charset="0"/>
            </a:endParaRPr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F3B8D7-7BAD-41DF-AF52-16C097EB154A}" type="slidenum">
              <a:rPr lang="es-ES" smtClean="0"/>
              <a:pPr eaLnBrk="1" hangingPunct="1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6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itchFamily="34" charset="0"/>
            </a:endParaRP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E5F857-906C-4671-9EF2-18546F593E60}" type="slidenum">
              <a:rPr lang="es-ES" smtClean="0"/>
              <a:pPr eaLnBrk="1" hangingPunct="1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79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925" y="6092825"/>
            <a:ext cx="13684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16"/>
          <a:srcRect l="1494" t="12404" r="87045"/>
          <a:stretch>
            <a:fillRect/>
          </a:stretch>
        </p:blipFill>
        <p:spPr bwMode="auto">
          <a:xfrm>
            <a:off x="0" y="765175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17"/>
          <a:srcRect l="10059" r="12796" b="12404"/>
          <a:stretch>
            <a:fillRect/>
          </a:stretch>
        </p:blipFill>
        <p:spPr bwMode="auto">
          <a:xfrm>
            <a:off x="107950" y="77788"/>
            <a:ext cx="11874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16"/>
          <a:srcRect l="1494" t="12404" r="87045"/>
          <a:stretch>
            <a:fillRect/>
          </a:stretch>
        </p:blipFill>
        <p:spPr bwMode="auto">
          <a:xfrm>
            <a:off x="-6350" y="6827838"/>
            <a:ext cx="9144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Tahom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4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rol 1"/>
          <p:cNvSpPr>
            <a:spLocks noChangeArrowheads="1" noChangeShapeType="1"/>
          </p:cNvSpPr>
          <p:nvPr/>
        </p:nvSpPr>
        <p:spPr bwMode="auto">
          <a:xfrm>
            <a:off x="1295400" y="2967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348880"/>
            <a:ext cx="914400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ROLE OF PETROPERÚ IN THE  HYDROCARBONS SECTOR</a:t>
            </a:r>
          </a:p>
        </p:txBody>
      </p:sp>
      <p:sp>
        <p:nvSpPr>
          <p:cNvPr id="17411" name="2 Subtítulo"/>
          <p:cNvSpPr txBox="1">
            <a:spLocks/>
          </p:cNvSpPr>
          <p:nvPr/>
        </p:nvSpPr>
        <p:spPr bwMode="auto">
          <a:xfrm>
            <a:off x="971550" y="4616227"/>
            <a:ext cx="77041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July 2012</a:t>
            </a:r>
            <a:br>
              <a:rPr lang="en-US" sz="16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Energy Day</a:t>
            </a:r>
            <a:br>
              <a:rPr lang="en-US" sz="1600" b="1" dirty="0">
                <a:solidFill>
                  <a:srgbClr val="000000"/>
                </a:solidFill>
                <a:latin typeface="Verdana" pitchFamily="34" charset="0"/>
              </a:rPr>
            </a:br>
            <a:br>
              <a:rPr lang="en-US" sz="16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Eng. Humberto </a:t>
            </a:r>
            <a:r>
              <a:rPr lang="en-US" sz="1600" b="1" dirty="0" err="1">
                <a:solidFill>
                  <a:srgbClr val="000000"/>
                </a:solidFill>
                <a:latin typeface="Verdana" pitchFamily="34" charset="0"/>
              </a:rPr>
              <a:t>Campodónico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 Sánchez</a:t>
            </a:r>
            <a:br>
              <a:rPr lang="en-US" sz="16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Chairman of the Board</a:t>
            </a:r>
            <a:br>
              <a:rPr lang="en-US" sz="16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PETROPERÚ S.A</a:t>
            </a:r>
          </a:p>
          <a:p>
            <a:pPr algn="ctr" eaLnBrk="0" hangingPunct="0">
              <a:spcBef>
                <a:spcPct val="20000"/>
              </a:spcBef>
            </a:pPr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373376"/>
            <a:ext cx="9144000" cy="1584016"/>
          </a:xfrm>
          <a:prstGeom prst="rect">
            <a:avLst/>
          </a:prstGeom>
          <a:gradFill>
            <a:gsLst>
              <a:gs pos="0">
                <a:srgbClr val="D12421">
                  <a:alpha val="75000"/>
                </a:srgbClr>
              </a:gs>
              <a:gs pos="50000">
                <a:srgbClr val="D12421">
                  <a:lumMod val="100000"/>
                  <a:alpha val="50000"/>
                </a:srgbClr>
              </a:gs>
              <a:gs pos="100000">
                <a:srgbClr val="D12421">
                  <a:alpha val="15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P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0" name="AutoShape 2" descr="data:image/jpg;base64,/9j/4AAQSkZJRgABAQAAAQABAAD/2wCEAAkGBhQREBUUExIWFBUVFx8aFxgWGRodGRgYHhsdHB4fGB4dHyYgISUjIRUaHy8gJicpLS4sIB41NTA2NicrLSkBCQoKDgwOGA8PFywkHiQsLCwyLDEtLjI0LCwqKSkvLDI1LTUsLCw1NSksLC8pLSkuKSwxKiksKS4pNS41KSwpKf/AABEIAHIAeAMBIgACEQEDEQH/xAAcAAEAAgMBAQEAAAAAAAAAAAAABQYBBAcDCAL/xABBEAACAQMBBQQGCAUACwAAAAABAgMABBEFBhIhMUETIlFhBxQycYGRFSMzQlJicqFDgrHB0RYkNmN0krLC4fDx/8QAGQEBAAMBAQAAAAAAAAAAAAAAAAIDBAEF/8QALBEAAgIBAQUIAQUAAAAAAAAAAAECAxEhBBIxQVEycYGRocHh8CITUmGx0f/aAAwDAQACEQMRAD8A7fSlK4cFKUoBSla+o6gkETyyNuogyx8v89AKAj9qNpo7CAyycSeCIDxdvAeA6k9BXJ4vSrfCYuXRlJ+yKjcA8AR3h781DbVbSvfXBlfgo4Rp+BPD3nmT4+4VEVfGCS1M0rG3ofQuyu1kV/Fvx91l4SRn2kP9weh6/tU3Xzhs/rslncLNEeI4MvR16q3v/Y4PSvoLRtXjuoEmiOUcZ8weoPmDwNVyjgthPeN2lKVAsFKUoBSlKAUpSgFKUoBXGfSftj6zN6tE31MTd4jk8g/svIeefAVcfSZth6pB2MTYnmHMc0TkW955D4npXJtD2bnvG3YIywX2mPBE/Ux4fDnVsFzZTZLP4ojaVbvoLTrbhc3jTyDmlqO6D4Fzz+BFZ9e0c8PVLofmEnH5b9ddsUWw2DaJrKgVCrr6MNrPVbjsZGxDMcceSScgfcfZP8vhWu+x8FyC2nXPasBk282Flx+U8A3/ALxqqTQsjFWUqynDKwwQfAjpUsqSM8oTqliSwz6epVP9Gu1XrltuSNmaHCtnmy/df44wfMedXCqGsGhPKyKUpXDopSlAKUpQCtDXdajtLd55D3UHLqx6KPMnhW7LKFUsxCqoySTgADmSa5Vrm3kl/OIbO1WQo2YpHG8QeW+EPcXrhmzgeBplLiXVUTtzu8ufJEJc2geRr3VGK9r3kgXhLIPugDmkYHDeOCfjW5LBd3sQ3uz0+xHsKe6hHkvtSHz5GsCOK2cySMLy7PFpH70MbeWftGHie6OlScGz09ye3u5TGp5F+LsPyJ0Hy91Zbdp5L4XiejTRXs6yuPVr+l7kXDp+mQc0nu2HVj2UfwA4/PNe30jYcvoyPHlK2fnirJAtrB9jbK5H35u8T8OQ/atj6ffluREeG4MV50tvin2/Jf6WuUnrh+MseiKXJoNnOQ1pM9pMDlUmbKFum5IOKn31+r2Br5vVrpex1GMYjdsAXAHJJDy3j91xwPzFWe4s7S49uLsHP8SLl/MvLFRWraMyIsV0d+H+BdJkmFunnu+KH3qcitdG1qWqaf3mvcjYo3R3LM+PFdz593Epmz+syafeLJukFCVlQ8CV5MpHj1HmBX0HZ3iSxrJGwZHUMpHUHlXFtd0x7lW3wPXYEBk3eIuoMcJYyPaYDnjmPdgTPok2s3W9TkPdbLQk9DzZPj7Q+PiK9R4kso8JwlTPckdWpSlVkxSlKAVhmAGScAcyaw7hQSSABzJqmbWyXN2BHbBWhI7xV1DMfBgxBAHh1qqy1Q7+hbVXvvGcLqR22W0EF4vZC5dIQe+scWWlIPDDEhQvXiONQNrI0g9WsoTGje0FOZJPOaTw8uCity22PKnNxKsYH3EIeQ/Luj3k1PWVuShjt4+yi++xPE+cjnn7q8uzaZN7r49Fx+D1luVxxHVLrw+TS07S4bTBO7NOOvOKM/lH3j51JLp0kv1sz7i/ifmf0isC5ig+zAlk/Gw7i/pHX31qM0s7Z70jeQJx7scBU69hnbre8L9q9zFZtWv46vqb41C3i+zi7Q/ik5fAf+BWTtTJ+CLHhun/ADXlDs1O33Av6iP7ZrY/0Rl/EnzP+K9SFUK1iKSMcpyk8tnkdTgl+1h3D+KP/H/2siFo1YoVngb216Y/OvQ+dYk2WnHIK3ub/OK1Oymt23t1kPjjgff0NZ7djrm96P4y6oshfKOj1RpX+khVR4pCqI2beU+1ayH+HL4xPyz0z86ftFphUm6iQwlJAJ4hztrjOQV/I57yty6V0eCUSZaNRvEESQn2JF67o/7flUTfWGCrxAPvL2aCQ92aPrazn8Q5xSH3VGi2Vcv07OPo+77p5GmyMdohjPc+nf8Af56lo2H2qF/bBjgSphZV8G8R5NzHxHSrFXDLWd9MuEu7fee2dijK3Bl496GYfdkXmCeeM+Ndp0zUo7iJJYm3kcZB/sfAjkRW6S5o85ZT3ZcUbVKUqJIrm0epYkETDMZXvAc8k8CD4jH9ahfU4zxE6Y/MrBvkAf2NXC+0iKYguvEcMgkHHwr8QaBAnKMH9WT/AFrNfslN7TmtS2u6dekWVi2gjziNHuG926nx6/0qS+gZ5sdq6xoOSLyHuA4fMmrIqgDAAA8BWanVRXSsQjgjOyU+0yLtdmoU5rvnxbj+3KpNEAGAAB4DlWaVcQFKUoBQilKAir/Z2N+8n1bjiCvAZ8x/cVF3OkyMrb8W9vd2VFxiQdHTHJgePv41aaVVbUrFh+fQnCbg8o5pqOmushVlDvIuPrBuxXsY5LKfuTLyWTxxnpUfs1qbac7vHvyWZbE8TD6+0flmRPLlvDusPMV1plBGDxFR93s/BJIJWjAlAwJFJV8eBZcEjyORU4JxWG8llk42dpYfX79XoblpdpKivGwdGGVZTkEHwpWjY6Elu5MJMascvGPsy3VlX7jHru4B6jrSplBQdodT1CfXmsbW+NsgtxIPq0cZ68xnjnxqS2H2ou/pC4029eOeSBBIs0ahd5Tu8HUcAe+Og6+VVvaDQfXNqWi7eaD/AFQHfgbdfh0zg8Dmug7JbCW2mhzCHeST7SWVt6R/ecAY8gB50OlKN/qN5rF/bQ6l6rHbFCoMUbcGUcOIzzyedXfZPSruDtPWr/1ze3dz6tE3Mb2fZ55yPl51zW12atL3aDVBeeyhjKfWtHxKjPJhnlXStkdmLOyEgs+TkF/rWk4jOObHHM0BSIbzVL3VdQgt9R9XS1ddxWiR1IYHgcrnhu+fOrJ6M9rp72O4juQnbWsxhd4/YkxniPkeXDkeGcVy3XdAurnUdZe0llV4ZEZ4o2KmZCDvDI6jGQOOcnriuqeimaybTkNim4ufrUY70iy4G92hPEnlg8sYwByoDW2M2iuJ9X1SCWQtFbsgiXCjcB3s8QMnkOZNTu1LuvYOLr1aJJR2xwC0gPdWNcqfadlHDjjlVJ2QvUttotUimcRtPuPFvnAcDJ7pPM97l5Hwr9elvUUmuNNtYnEkxvEcohyQg6tjlzzx6A+FAXHb/VvVdMupgSrLEwUg4IZhuqR7iwNaPot2v+kdOjkY5lj+rm8d9QO9/MMN7yahPTnOXtLezQ9+8uUQe4Hn/wAxSoXaaU7OaibqGMm0u4ijRr7Kzovc92efuMnhQEttT6R+z16yskfEavifB4F5VKop/TvA+9h4VYPSrrU1npU01u/ZyKUwwAOMuAeBBHI1y7WtjJIdBOoS5N69wl27kd5QSQq+WN/fI8T5Crz6W74T7PPKvsyrE49zMrD+tASu0+rSpoL3CyMswtUkDjgd/dU54cOZqN9HPpTW9CW92vYXZQMoI3VnUjIaPPUjju/Lrj32s/2ak/4JP+hK09J2Gg1LQ7JZMpKkCmKZODxtzBB6jPNf6HjQGx6adpbixsI5baUxOZ1UkBTlSjnHeBHMClcz9KGu3qWa6fqEZaaOVXiuV9ieMKy5P5hvDPXxGeJUB29rKyXUBKezF60e6Mv9YYx4LnGO6eOOh8DUnYalFOm/DIkqZxvIwYZHMZFUjbpxJP2MX226+YgmGkLWswjlDDiQmSmOWTjnjM1sXcJIbmSLBid49wjkd23iVse4jdPgQR0oDW2g2D0l5TPdwxdpM4G88jLvuRgAd8DPDkK3dndC0+wmeG1WKKWQBnjDkuVXO6SrMTgb5+dNYuEi1C2eUhUMM0aM3siVnhIGeQZlVwPHDCoYEfSHZ/xvpAy4+92Hqu7v/p+5nlnhzoCwWNlZQTT3EZjSSYF5n3/aEZKsTlsAKcgkYwedeVtpdhZSz3K9lA7kCdu03V3mww3lLboJzkcAePnVX2Z08vdTQOD2csN0wJHDEt0VdfgULe5xX5hZ/o2OeRhE8l7EWaQZCGNkh3mGRw+pJ5jnQFq2i2f0+/AF1HDKQoKkthwrnCkMpDAM3AccE1r7PbK6Zp85S2jhjnK7xBctNudT32LAftUNtTG3rscy98blpG5UcCkl0x3hz5PGh8gTU3o9wi3N9E5UTNMXCn2mi7GMKy9SowVyORBFAbt/ptnczWs0nZySJl7Zt89QGLIAcNwCnOD0r965YWt2nYXG44WRDuFhkODvIMc+ODw6jPSqFetuWluGyGl0hYoOeTMey7ifmOYzjwXP3TUlqcDLrAcAlZLiCN+B4FYXkjb95EP6l8KAumsWcM0DRXAUxSYRgxwG3iABnI4k4Ax1xUfPoVlJZraMqNbZEapvnG8rcEB3s5BU8M54Vp+kIk20agEntlk4f7hWuP6wgfGoTR8+rwqQcjUUkOQf4y9ufkZiKAuE1lazQeqHceIqY+zDc1TAK8Dvd3ug8cjhXlpuo2UFqvYzQrbRYjVhICi+C7xJ48R1qsbPwsuqngdySS7kB8GDxRsPiFjYe9q1Y5pToln2Dxyyq8AQBOCsFHccbxyw5ZJHEjIFAXHaPRbW/gEFwEdZfs+IDZAzvRHnkDjkdOfClVC6uFSTTOwWR4bWGJhJgd1JnSAGTiCO4j8ADg5yAKUB0jHWmMUpXDgIzWMdaUroM0xSlcAxTd69aUoAR+1KUoBTFKUApujwpSgGKUpQH//Z"/>
          <p:cNvSpPr>
            <a:spLocks noChangeAspect="1" noChangeArrowheads="1"/>
          </p:cNvSpPr>
          <p:nvPr/>
        </p:nvSpPr>
        <p:spPr bwMode="auto">
          <a:xfrm>
            <a:off x="77788" y="-528638"/>
            <a:ext cx="1143000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9701" name="Control 1"/>
          <p:cNvSpPr>
            <a:spLocks noChangeArrowheads="1" noChangeShapeType="1"/>
          </p:cNvSpPr>
          <p:nvPr/>
        </p:nvSpPr>
        <p:spPr bwMode="auto">
          <a:xfrm>
            <a:off x="1295400" y="2967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0" y="4751531"/>
            <a:ext cx="9144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1. PROJECTS OF PETROPERÚ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373688"/>
            <a:ext cx="9144000" cy="158432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50000"/>
                </a:schemeClr>
              </a:gs>
              <a:gs pos="50000">
                <a:schemeClr val="bg1">
                  <a:lumMod val="7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PE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 bwMode="auto">
          <a:xfrm>
            <a:off x="734888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err="1"/>
              <a:t>The</a:t>
            </a:r>
            <a:r>
              <a:rPr lang="es-ES" dirty="0"/>
              <a:t> Talara </a:t>
            </a:r>
            <a:r>
              <a:rPr lang="es-ES" dirty="0" err="1"/>
              <a:t>refinery</a:t>
            </a:r>
            <a:r>
              <a:rPr lang="es-ES" dirty="0"/>
              <a:t> </a:t>
            </a:r>
            <a:r>
              <a:rPr lang="es-ES" dirty="0" err="1"/>
              <a:t>modernization</a:t>
            </a:r>
            <a:r>
              <a:rPr lang="es-ES" dirty="0"/>
              <a:t> </a:t>
            </a:r>
            <a:r>
              <a:rPr lang="es-ES" dirty="0" err="1"/>
              <a:t>project</a:t>
            </a:r>
            <a:endParaRPr lang="es-PE" dirty="0"/>
          </a:p>
        </p:txBody>
      </p:sp>
      <p:grpSp>
        <p:nvGrpSpPr>
          <p:cNvPr id="30722" name="11 Grupo"/>
          <p:cNvGrpSpPr>
            <a:grpSpLocks/>
          </p:cNvGrpSpPr>
          <p:nvPr/>
        </p:nvGrpSpPr>
        <p:grpSpPr bwMode="auto">
          <a:xfrm>
            <a:off x="825749" y="620688"/>
            <a:ext cx="5904656" cy="3887787"/>
            <a:chOff x="891297" y="1844823"/>
            <a:chExt cx="8650320" cy="4647499"/>
          </a:xfrm>
        </p:grpSpPr>
        <p:pic>
          <p:nvPicPr>
            <p:cNvPr id="4" name="Picture 2" descr="D:\Trabajo PMRT 06.07.2011\Fotografías y videos\Operaciones Talara\Ref. Talara br\Ref. Talara 6 br.jpg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907704" y="1844823"/>
              <a:ext cx="5623381" cy="3936195"/>
            </a:xfrm>
            <a:prstGeom prst="ellipse">
              <a:avLst/>
            </a:prstGeom>
            <a:noFill/>
            <a:scene3d>
              <a:camera prst="perspectiveRelaxedModerately"/>
              <a:lightRig rig="threePt" dir="t"/>
            </a:scene3d>
            <a:extLst/>
          </p:spPr>
        </p:pic>
        <p:pic>
          <p:nvPicPr>
            <p:cNvPr id="5" name="Picture 2" descr="D:\Trabajo PMRT 06.07.2011\Fotografías y videos\Operaciones Talara\Ref. Talara br\Ref. Talara 6 br.jpg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lum bright="40000" contrast="-40000"/>
              <a:extLst/>
            </a:blip>
            <a:srcRect/>
            <a:stretch>
              <a:fillRect/>
            </a:stretch>
          </p:blipFill>
          <p:spPr bwMode="auto">
            <a:xfrm>
              <a:off x="1907704" y="1844823"/>
              <a:ext cx="5623381" cy="3936195"/>
            </a:xfrm>
            <a:prstGeom prst="ellipse">
              <a:avLst/>
            </a:prstGeom>
            <a:noFill/>
            <a:scene3d>
              <a:camera prst="perspectiveRelaxedModerately"/>
              <a:lightRig rig="threePt" dir="t"/>
            </a:scene3d>
            <a:extLst/>
          </p:spPr>
        </p:pic>
        <p:sp>
          <p:nvSpPr>
            <p:cNvPr id="6" name="2 Marcador de contenido"/>
            <p:cNvSpPr txBox="1">
              <a:spLocks/>
            </p:cNvSpPr>
            <p:nvPr/>
          </p:nvSpPr>
          <p:spPr bwMode="auto">
            <a:xfrm>
              <a:off x="5076516" y="5065242"/>
              <a:ext cx="2072188" cy="1421388"/>
            </a:xfrm>
            <a:prstGeom prst="ellipse">
              <a:avLst/>
            </a:prstGeom>
            <a:solidFill>
              <a:srgbClr val="5BA22A"/>
            </a:solidFill>
            <a:ln>
              <a:noFill/>
            </a:ln>
            <a:effectLst>
              <a:outerShdw blurRad="165100" dist="762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+mj-lt"/>
                </a:defRPr>
              </a:lvl1pPr>
            </a:lstStyle>
            <a:p>
              <a:pPr>
                <a:defRPr/>
              </a:pPr>
              <a:endParaRPr lang="en-US" sz="1200" dirty="0"/>
            </a:p>
            <a:p>
              <a:pPr>
                <a:defRPr/>
              </a:pPr>
              <a:r>
                <a:rPr lang="en-US" sz="1200" dirty="0"/>
                <a:t>Including new units</a:t>
              </a:r>
            </a:p>
          </p:txBody>
        </p:sp>
        <p:sp>
          <p:nvSpPr>
            <p:cNvPr id="7" name="6 Elipse"/>
            <p:cNvSpPr/>
            <p:nvPr/>
          </p:nvSpPr>
          <p:spPr>
            <a:xfrm>
              <a:off x="891297" y="4000625"/>
              <a:ext cx="2296761" cy="1299933"/>
            </a:xfrm>
            <a:prstGeom prst="ellipse">
              <a:avLst/>
            </a:prstGeom>
            <a:solidFill>
              <a:srgbClr val="5BA22A"/>
            </a:solidFill>
            <a:ln>
              <a:noFill/>
            </a:ln>
            <a:effectLst>
              <a:outerShdw blurRad="165100" dist="762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j-lt"/>
                </a:rPr>
                <a:t>Processing heavier crudes</a:t>
              </a:r>
            </a:p>
          </p:txBody>
        </p:sp>
        <p:sp>
          <p:nvSpPr>
            <p:cNvPr id="8" name="7 Elipse"/>
            <p:cNvSpPr/>
            <p:nvPr/>
          </p:nvSpPr>
          <p:spPr>
            <a:xfrm>
              <a:off x="2473673" y="5209468"/>
              <a:ext cx="2274922" cy="1282854"/>
            </a:xfrm>
            <a:prstGeom prst="ellipse">
              <a:avLst/>
            </a:prstGeom>
            <a:solidFill>
              <a:srgbClr val="5BA22A"/>
            </a:solidFill>
            <a:ln>
              <a:noFill/>
            </a:ln>
            <a:effectLst>
              <a:outerShdw blurRad="165100" dist="762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00"/>
                  </a:solidFill>
                  <a:latin typeface="+mj-lt"/>
                </a:rPr>
                <a:t>Improving performance of light fuels </a:t>
              </a:r>
            </a:p>
          </p:txBody>
        </p:sp>
        <p:sp>
          <p:nvSpPr>
            <p:cNvPr id="9" name="2 Marcador de contenido"/>
            <p:cNvSpPr txBox="1">
              <a:spLocks/>
            </p:cNvSpPr>
            <p:nvPr/>
          </p:nvSpPr>
          <p:spPr bwMode="auto">
            <a:xfrm>
              <a:off x="6869620" y="3858296"/>
              <a:ext cx="2358209" cy="1442262"/>
            </a:xfrm>
            <a:prstGeom prst="ellipse">
              <a:avLst/>
            </a:prstGeom>
            <a:solidFill>
              <a:srgbClr val="5BA22A"/>
            </a:solidFill>
            <a:ln>
              <a:noFill/>
            </a:ln>
            <a:effectLst>
              <a:outerShdw blurRad="165100" dist="762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FFFF00"/>
                  </a:solidFill>
                  <a:latin typeface="+mj-lt"/>
                </a:defRPr>
              </a:lvl1pPr>
            </a:lstStyle>
            <a:p>
              <a:pPr>
                <a:defRPr/>
              </a:pPr>
              <a:r>
                <a:rPr lang="en-US" sz="1100" dirty="0"/>
                <a:t>Increasing  capacity from 65,000 to 95,000 barrels per  day</a:t>
              </a:r>
            </a:p>
          </p:txBody>
        </p:sp>
        <p:sp>
          <p:nvSpPr>
            <p:cNvPr id="10" name="2 Marcador de contenido"/>
            <p:cNvSpPr txBox="1">
              <a:spLocks/>
            </p:cNvSpPr>
            <p:nvPr/>
          </p:nvSpPr>
          <p:spPr bwMode="auto">
            <a:xfrm>
              <a:off x="6904506" y="2281297"/>
              <a:ext cx="2637111" cy="1372046"/>
            </a:xfrm>
            <a:prstGeom prst="ellipse">
              <a:avLst/>
            </a:prstGeom>
            <a:solidFill>
              <a:srgbClr val="4F9428"/>
            </a:solidFill>
            <a:ln>
              <a:noFill/>
            </a:ln>
            <a:effectLst>
              <a:outerShdw blurRad="165100" dist="762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>
                      <a:lumMod val="95000"/>
                    </a:schemeClr>
                  </a:solidFill>
                  <a:latin typeface="+mj-lt"/>
                </a:defRPr>
              </a:lvl1pPr>
            </a:lstStyle>
            <a:p>
              <a:pPr>
                <a:defRPr/>
              </a:pPr>
              <a:r>
                <a:rPr lang="en-US" sz="1100" dirty="0">
                  <a:solidFill>
                    <a:srgbClr val="FFFF00"/>
                  </a:solidFill>
                </a:rPr>
                <a:t>Generating its own electric power to Refinery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747766" y="4437112"/>
            <a:ext cx="4396233" cy="2309663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0"/>
          <a:lstStyle/>
          <a:p>
            <a:pPr defTabSz="900113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200" dirty="0"/>
              <a:t>The </a:t>
            </a:r>
            <a:r>
              <a:rPr lang="en-US" sz="1200" dirty="0" err="1"/>
              <a:t>Talara</a:t>
            </a:r>
            <a:r>
              <a:rPr lang="en-US" sz="1200" dirty="0"/>
              <a:t> refinery modernization Project includes the expansion and modernization of existing units and equipment of new units.</a:t>
            </a:r>
            <a:br>
              <a:rPr lang="en-US" sz="1200" dirty="0">
                <a:latin typeface="Tahoma" pitchFamily="34" charset="0"/>
              </a:rPr>
            </a:br>
            <a:endParaRPr lang="en-US" sz="1200" dirty="0">
              <a:latin typeface="Tahoma" pitchFamily="34" charset="0"/>
            </a:endParaRPr>
          </a:p>
          <a:p>
            <a:pPr defTabSz="900113" eaLnBrk="0" hangingPunct="0">
              <a:lnSpc>
                <a:spcPts val="14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200" b="1" u="sng" dirty="0">
                <a:latin typeface="Tahoma" pitchFamily="34" charset="0"/>
              </a:rPr>
              <a:t>Estimate amount on March 2011:</a:t>
            </a:r>
            <a:r>
              <a:rPr lang="en-US" sz="1200" b="1" dirty="0">
                <a:latin typeface="Tahoma" pitchFamily="34" charset="0"/>
              </a:rPr>
              <a:t> </a:t>
            </a:r>
            <a:br>
              <a:rPr lang="en-US" sz="1200" b="1" dirty="0">
                <a:latin typeface="Tahoma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Tahoma" pitchFamily="34" charset="0"/>
              </a:rPr>
              <a:t>US$ 1,700 million (Cost class 4)</a:t>
            </a:r>
            <a:br>
              <a:rPr lang="en-US" sz="1200" b="1" dirty="0">
                <a:solidFill>
                  <a:srgbClr val="FF0000"/>
                </a:solidFill>
                <a:latin typeface="Tahoma" pitchFamily="34" charset="0"/>
              </a:rPr>
            </a:br>
            <a:br>
              <a:rPr lang="en-US" sz="1200" b="1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Projected financing schedule:</a:t>
            </a:r>
          </a:p>
          <a:p>
            <a:pPr defTabSz="900113" eaLnBrk="0" hangingPunct="0">
              <a:lnSpc>
                <a:spcPts val="14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200" dirty="0">
                <a:latin typeface="Tahoma" pitchFamily="34" charset="0"/>
              </a:rPr>
              <a:t>Debt 80% 	(Loan)	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Own contribution 20% 	</a:t>
            </a:r>
          </a:p>
          <a:p>
            <a:pPr defTabSz="900113" eaLnBrk="0" hangingPunct="0">
              <a:lnSpc>
                <a:spcPts val="1400"/>
              </a:lnSpc>
              <a:spcBef>
                <a:spcPct val="20000"/>
              </a:spcBef>
              <a:buFont typeface="Arial" charset="0"/>
              <a:buNone/>
            </a:pPr>
            <a:endParaRPr lang="en-US" sz="400" b="1" dirty="0">
              <a:latin typeface="Tahoma" pitchFamily="34" charset="0"/>
            </a:endParaRPr>
          </a:p>
          <a:p>
            <a:pPr algn="just" defTabSz="900113" eaLnBrk="0" hangingPunct="0">
              <a:lnSpc>
                <a:spcPts val="14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200" b="1" u="sng" dirty="0">
                <a:latin typeface="Tahoma" pitchFamily="34" charset="0"/>
              </a:rPr>
              <a:t>Mechanical Completion Date: December 2015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633975" y="1099027"/>
            <a:ext cx="1800076" cy="1147762"/>
          </a:xfrm>
          <a:prstGeom prst="ellipse">
            <a:avLst/>
          </a:prstGeom>
          <a:solidFill>
            <a:srgbClr val="5BA22A"/>
          </a:solidFill>
          <a:ln>
            <a:noFill/>
          </a:ln>
          <a:effectLst>
            <a:outerShdw blurRad="165100" dist="762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100" dirty="0">
                <a:solidFill>
                  <a:srgbClr val="FFFF00"/>
                </a:solidFill>
              </a:rPr>
              <a:t>Producing less polluting fuels  (50ppm)</a:t>
            </a:r>
            <a:endParaRPr lang="es-E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1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Cost estimate classification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7251"/>
              </p:ext>
            </p:extLst>
          </p:nvPr>
        </p:nvGraphicFramePr>
        <p:xfrm>
          <a:off x="827584" y="1916832"/>
          <a:ext cx="7632848" cy="359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Project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 of estimate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Estimating 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Accuracy 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effort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Class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0% to 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Conceptual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factored, Parametric models, Judgement or analogy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L: -20% to -50%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H: +30% to +100%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Class 4</a:t>
                      </a:r>
                    </a:p>
                    <a:p>
                      <a:pPr algn="ctr"/>
                      <a:endParaRPr lang="en-US" sz="1200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 to 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of Feasibility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factored or parametric models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L: -15% to -30%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H: +20% to +50%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to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Class 3</a:t>
                      </a:r>
                    </a:p>
                    <a:p>
                      <a:pPr algn="ctr"/>
                      <a:endParaRPr lang="en-US" sz="1200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to 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Budget,</a:t>
                      </a:r>
                      <a:r>
                        <a:rPr lang="en-US" sz="1200" baseline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Authorization, or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Semi-detailed unit costs with assembly level lines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L: -10% to -20%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H: +10% to +30%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to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Class 2</a:t>
                      </a:r>
                    </a:p>
                    <a:p>
                      <a:pPr algn="ctr"/>
                      <a:endParaRPr lang="en-US" sz="1200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to 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or Bid/           Tender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Detailed unit cost with forced take-off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L: -5% to -15%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H: +5% to +20%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to 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Class</a:t>
                      </a:r>
                      <a:r>
                        <a:rPr lang="en-US" sz="1200" baseline="0" noProof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noProof="0" dirty="0"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endParaRPr lang="en-US" sz="1200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to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 Estimate or Bid/Tender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Detailed unit cost with detailed take-off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L: -3% to -10%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H: +3% to +15%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81200" algn="l"/>
                        </a:tabLst>
                      </a:pPr>
                      <a:r>
                        <a:rPr lang="en-US" sz="12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to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1 Título"/>
          <p:cNvSpPr>
            <a:spLocks/>
          </p:cNvSpPr>
          <p:nvPr/>
        </p:nvSpPr>
        <p:spPr bwMode="auto">
          <a:xfrm>
            <a:off x="878904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Refinery current scheme</a:t>
            </a:r>
          </a:p>
        </p:txBody>
      </p:sp>
      <p:pic>
        <p:nvPicPr>
          <p:cNvPr id="55300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250950"/>
            <a:ext cx="88201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utoShape 7" descr="https://encrypted-tbn2.google.com/images?q=tbn:ANd9GcTwqTDHjQW5glc_FzHAyUY8mVh-DBlxsgFLYeBxpDIi2rhm1LRtWHqm45Ha"/>
          <p:cNvSpPr>
            <a:spLocks noChangeAspect="1" noChangeArrowheads="1"/>
          </p:cNvSpPr>
          <p:nvPr/>
        </p:nvSpPr>
        <p:spPr bwMode="auto">
          <a:xfrm>
            <a:off x="63500" y="-411163"/>
            <a:ext cx="1619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0" y="1250950"/>
            <a:ext cx="7851830" cy="550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78904" y="-27384"/>
            <a:ext cx="8229600" cy="1143000"/>
          </a:xfrm>
        </p:spPr>
        <p:txBody>
          <a:bodyPr/>
          <a:lstStyle/>
          <a:p>
            <a:r>
              <a:rPr lang="en-US" sz="2400" dirty="0" err="1"/>
              <a:t>Talara</a:t>
            </a:r>
            <a:r>
              <a:rPr lang="en-US" sz="2400" dirty="0"/>
              <a:t> refinery modernization scheme</a:t>
            </a:r>
            <a:br>
              <a:rPr lang="en-US" sz="2000" dirty="0"/>
            </a:br>
            <a:r>
              <a:rPr lang="en-US" sz="2000" dirty="0"/>
              <a:t> (changes regarding ADL – 2006 on green and orange)</a:t>
            </a:r>
          </a:p>
        </p:txBody>
      </p:sp>
    </p:spTree>
    <p:extLst>
      <p:ext uri="{BB962C8B-B14F-4D97-AF65-F5344CB8AC3E}">
        <p14:creationId xmlns:p14="http://schemas.microsoft.com/office/powerpoint/2010/main" val="32343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utoShape 7" descr="https://encrypted-tbn2.google.com/images?q=tbn:ANd9GcTwqTDHjQW5glc_FzHAyUY8mVh-DBlxsgFLYeBxpDIi2rhm1LRtWHqm45Ha"/>
          <p:cNvSpPr>
            <a:spLocks noChangeAspect="1" noChangeArrowheads="1"/>
          </p:cNvSpPr>
          <p:nvPr/>
        </p:nvSpPr>
        <p:spPr bwMode="auto">
          <a:xfrm>
            <a:off x="63500" y="-411163"/>
            <a:ext cx="1619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2" y="1250950"/>
            <a:ext cx="7851830" cy="550800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950912" y="-27384"/>
            <a:ext cx="8229600" cy="1143000"/>
          </a:xfrm>
        </p:spPr>
        <p:txBody>
          <a:bodyPr/>
          <a:lstStyle/>
          <a:p>
            <a:r>
              <a:rPr lang="es-PE" sz="2400" dirty="0"/>
              <a:t>Talara </a:t>
            </a:r>
            <a:r>
              <a:rPr lang="es-PE" sz="2400" dirty="0" err="1"/>
              <a:t>refinery</a:t>
            </a:r>
            <a:r>
              <a:rPr lang="es-PE" sz="2400" dirty="0"/>
              <a:t> </a:t>
            </a:r>
            <a:r>
              <a:rPr lang="es-PE" sz="2400" dirty="0" err="1"/>
              <a:t>modernization</a:t>
            </a:r>
            <a:r>
              <a:rPr lang="es-PE" sz="2400" dirty="0"/>
              <a:t> </a:t>
            </a:r>
            <a:r>
              <a:rPr lang="es-PE" sz="2400" dirty="0" err="1"/>
              <a:t>scheme</a:t>
            </a:r>
            <a:br>
              <a:rPr lang="es-PE" sz="2000" dirty="0"/>
            </a:br>
            <a:r>
              <a:rPr lang="es-PE" sz="2400" dirty="0"/>
              <a:t> </a:t>
            </a:r>
            <a:r>
              <a:rPr lang="es-PE" sz="2000" dirty="0"/>
              <a:t>(</a:t>
            </a:r>
            <a:r>
              <a:rPr lang="es-PE" sz="2000" dirty="0" err="1">
                <a:latin typeface="Tahoma" pitchFamily="34" charset="0"/>
              </a:rPr>
              <a:t>Refinery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current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scheme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on</a:t>
            </a:r>
            <a:r>
              <a:rPr lang="es-PE" sz="2000" dirty="0">
                <a:latin typeface="Tahoma" pitchFamily="34" charset="0"/>
              </a:rPr>
              <a:t> </a:t>
            </a:r>
            <a:r>
              <a:rPr lang="es-PE" sz="2000" dirty="0" err="1">
                <a:latin typeface="Tahoma" pitchFamily="34" charset="0"/>
              </a:rPr>
              <a:t>green</a:t>
            </a:r>
            <a:r>
              <a:rPr lang="es-PE" sz="2000" dirty="0">
                <a:latin typeface="Tahoma" pitchFamily="34" charset="0"/>
              </a:rPr>
              <a:t>)</a:t>
            </a:r>
            <a:br>
              <a:rPr lang="es-PE" sz="2000" dirty="0">
                <a:latin typeface="Tahoma" pitchFamily="34" charset="0"/>
              </a:rPr>
            </a:b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3862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61463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1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s-PE" sz="2800" b="1" dirty="0" err="1">
                <a:solidFill>
                  <a:srgbClr val="FF3300"/>
                </a:solidFill>
                <a:latin typeface="Tahoma" pitchFamily="34" charset="0"/>
              </a:rPr>
              <a:t>The</a:t>
            </a:r>
            <a:r>
              <a:rPr lang="es-PE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PE" sz="2800" b="1" dirty="0" err="1">
                <a:solidFill>
                  <a:srgbClr val="FF3300"/>
                </a:solidFill>
                <a:latin typeface="Tahoma" pitchFamily="34" charset="0"/>
              </a:rPr>
              <a:t>last</a:t>
            </a:r>
            <a:r>
              <a:rPr lang="es-PE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PE" sz="2800" b="1" dirty="0" err="1">
                <a:solidFill>
                  <a:srgbClr val="FF3300"/>
                </a:solidFill>
                <a:latin typeface="Tahoma" pitchFamily="34" charset="0"/>
              </a:rPr>
              <a:t>refinery</a:t>
            </a:r>
            <a:r>
              <a:rPr lang="es-PE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PE" sz="2800" b="1" dirty="0" err="1">
                <a:solidFill>
                  <a:srgbClr val="FF3300"/>
                </a:solidFill>
                <a:latin typeface="Tahoma" pitchFamily="34" charset="0"/>
              </a:rPr>
              <a:t>scheme</a:t>
            </a:r>
            <a:endParaRPr lang="es-PE" sz="2800" b="1" dirty="0">
              <a:solidFill>
                <a:srgbClr val="FF33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 bwMode="auto">
          <a:xfrm>
            <a:off x="806450" y="115888"/>
            <a:ext cx="82296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Impacts of Modernization Project</a:t>
            </a:r>
          </a:p>
        </p:txBody>
      </p:sp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8523288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5 CuadroTexto"/>
          <p:cNvSpPr txBox="1">
            <a:spLocks noChangeArrowheads="1"/>
          </p:cNvSpPr>
          <p:nvPr/>
        </p:nvSpPr>
        <p:spPr bwMode="auto">
          <a:xfrm>
            <a:off x="385763" y="1125538"/>
            <a:ext cx="6194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Direct personnel who will participate in the project. Peak between 8000 and 9000 people.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19250" y="6237288"/>
            <a:ext cx="183575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050" dirty="0" err="1"/>
              <a:t>Source</a:t>
            </a:r>
            <a:r>
              <a:rPr lang="es-ES_tradnl" sz="1050" dirty="0"/>
              <a:t>: Técnicas Reunidas</a:t>
            </a:r>
            <a:endParaRPr lang="es-PE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70580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476250" y="962025"/>
            <a:ext cx="57935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dirty="0"/>
              <a:t>60% of total </a:t>
            </a:r>
            <a:r>
              <a:rPr lang="es-ES_tradnl" sz="1600" dirty="0" err="1"/>
              <a:t>investment</a:t>
            </a:r>
            <a:r>
              <a:rPr lang="es-ES_tradnl" sz="1600" dirty="0"/>
              <a:t> </a:t>
            </a:r>
            <a:r>
              <a:rPr lang="es-ES_tradnl" sz="1600" dirty="0" err="1"/>
              <a:t>will</a:t>
            </a:r>
            <a:r>
              <a:rPr lang="es-ES_tradnl" sz="1600" dirty="0"/>
              <a:t> be </a:t>
            </a:r>
            <a:r>
              <a:rPr lang="es-ES_tradnl" sz="1600" dirty="0" err="1"/>
              <a:t>hired</a:t>
            </a:r>
            <a:r>
              <a:rPr lang="es-ES_tradnl" sz="1600" dirty="0"/>
              <a:t> </a:t>
            </a:r>
            <a:r>
              <a:rPr lang="es-ES_tradnl" sz="1600" dirty="0" err="1"/>
              <a:t>with</a:t>
            </a:r>
            <a:r>
              <a:rPr lang="es-ES_tradnl" sz="1600" dirty="0"/>
              <a:t> </a:t>
            </a:r>
            <a:r>
              <a:rPr lang="es-ES_tradnl" sz="1600" dirty="0" err="1"/>
              <a:t>Peruvian</a:t>
            </a:r>
            <a:r>
              <a:rPr lang="es-ES_tradnl" sz="1600" dirty="0"/>
              <a:t> </a:t>
            </a:r>
            <a:r>
              <a:rPr lang="es-ES_tradnl" sz="1600" dirty="0" err="1"/>
              <a:t>companies</a:t>
            </a:r>
            <a:endParaRPr lang="es-ES_tradnl" sz="1600" dirty="0"/>
          </a:p>
        </p:txBody>
      </p:sp>
      <p:sp>
        <p:nvSpPr>
          <p:cNvPr id="59398" name="1 Título"/>
          <p:cNvSpPr>
            <a:spLocks/>
          </p:cNvSpPr>
          <p:nvPr/>
        </p:nvSpPr>
        <p:spPr bwMode="auto">
          <a:xfrm>
            <a:off x="806450" y="1158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s-ES" sz="2800" b="1" dirty="0">
                <a:solidFill>
                  <a:srgbClr val="FF3300"/>
                </a:solidFill>
                <a:latin typeface="Tahoma" pitchFamily="34" charset="0"/>
              </a:rPr>
              <a:t>Impacts of </a:t>
            </a:r>
            <a:r>
              <a:rPr lang="es-ES" sz="2800" b="1" dirty="0" err="1">
                <a:solidFill>
                  <a:srgbClr val="FF3300"/>
                </a:solidFill>
                <a:latin typeface="Tahoma" pitchFamily="34" charset="0"/>
              </a:rPr>
              <a:t>Modernization</a:t>
            </a:r>
            <a:r>
              <a:rPr lang="es-ES" sz="2800" b="1" dirty="0">
                <a:solidFill>
                  <a:srgbClr val="FF3300"/>
                </a:solidFill>
                <a:latin typeface="Tahoma" pitchFamily="34" charset="0"/>
              </a:rPr>
              <a:t> Project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269824" y="1773238"/>
            <a:ext cx="233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 rot="16381461">
            <a:off x="1857910" y="5160755"/>
            <a:ext cx="1536961" cy="348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dirty="0" err="1">
                <a:solidFill>
                  <a:schemeClr val="accent2"/>
                </a:solidFill>
              </a:rPr>
              <a:t>Other</a:t>
            </a:r>
            <a:r>
              <a:rPr lang="es-PE" sz="1600" dirty="0">
                <a:solidFill>
                  <a:schemeClr val="accent2"/>
                </a:solidFill>
              </a:rPr>
              <a:t> </a:t>
            </a:r>
            <a:r>
              <a:rPr lang="es-PE" sz="1600" dirty="0" err="1">
                <a:solidFill>
                  <a:schemeClr val="accent2"/>
                </a:solidFill>
              </a:rPr>
              <a:t>services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 rot="16381461">
            <a:off x="2550305" y="5333717"/>
            <a:ext cx="17412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accent2"/>
                </a:solidFill>
              </a:rPr>
              <a:t>Civil </a:t>
            </a:r>
            <a:r>
              <a:rPr lang="es-PE" sz="1600" dirty="0" err="1">
                <a:solidFill>
                  <a:schemeClr val="accent2"/>
                </a:solidFill>
              </a:rPr>
              <a:t>construction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16381461">
            <a:off x="3521061" y="5134961"/>
            <a:ext cx="13894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dirty="0" err="1">
                <a:solidFill>
                  <a:schemeClr val="accent2"/>
                </a:solidFill>
              </a:rPr>
              <a:t>Mechanical</a:t>
            </a:r>
            <a:r>
              <a:rPr lang="es-PE" sz="1600" dirty="0">
                <a:solidFill>
                  <a:schemeClr val="accent2"/>
                </a:solidFill>
              </a:rPr>
              <a:t> </a:t>
            </a:r>
            <a:r>
              <a:rPr lang="es-PE" sz="1600" dirty="0" err="1">
                <a:solidFill>
                  <a:schemeClr val="accent2"/>
                </a:solidFill>
              </a:rPr>
              <a:t>assembly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16381461">
            <a:off x="4049275" y="5520390"/>
            <a:ext cx="20624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dirty="0" err="1">
                <a:solidFill>
                  <a:schemeClr val="accent2"/>
                </a:solidFill>
              </a:rPr>
              <a:t>Electricity</a:t>
            </a:r>
            <a:r>
              <a:rPr lang="es-PE" sz="1600" dirty="0">
                <a:solidFill>
                  <a:schemeClr val="accent2"/>
                </a:solidFill>
              </a:rPr>
              <a:t> and </a:t>
            </a:r>
            <a:r>
              <a:rPr lang="es-PE" sz="1600" dirty="0" err="1">
                <a:solidFill>
                  <a:schemeClr val="accent2"/>
                </a:solidFill>
              </a:rPr>
              <a:t>instrument</a:t>
            </a:r>
            <a:r>
              <a:rPr lang="es-PE" sz="1600" dirty="0">
                <a:solidFill>
                  <a:schemeClr val="accent2"/>
                </a:solidFill>
              </a:rPr>
              <a:t> </a:t>
            </a:r>
            <a:r>
              <a:rPr lang="es-PE" sz="1600" dirty="0" err="1">
                <a:solidFill>
                  <a:schemeClr val="accent2"/>
                </a:solidFill>
              </a:rPr>
              <a:t>assembly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16381461">
            <a:off x="5287244" y="5263853"/>
            <a:ext cx="13331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dirty="0">
                <a:solidFill>
                  <a:schemeClr val="accent2"/>
                </a:solidFill>
              </a:rPr>
              <a:t>Material </a:t>
            </a:r>
            <a:r>
              <a:rPr lang="es-PE" sz="1600" dirty="0" err="1">
                <a:solidFill>
                  <a:schemeClr val="accent2"/>
                </a:solidFill>
              </a:rPr>
              <a:t>supply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16381461">
            <a:off x="6149831" y="5370829"/>
            <a:ext cx="13151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>
                <a:solidFill>
                  <a:schemeClr val="accent2"/>
                </a:solidFill>
              </a:rPr>
              <a:t>Machinery rent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6381461">
            <a:off x="1038783" y="5000538"/>
            <a:ext cx="15389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dirty="0" err="1">
                <a:solidFill>
                  <a:schemeClr val="accent2"/>
                </a:solidFill>
              </a:rPr>
              <a:t>Accomodation</a:t>
            </a:r>
            <a:r>
              <a:rPr lang="es-PE" sz="1600" dirty="0">
                <a:solidFill>
                  <a:schemeClr val="accent2"/>
                </a:solidFill>
              </a:rPr>
              <a:t> and catering</a:t>
            </a:r>
            <a:endParaRPr lang="es-E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1 Título"/>
          <p:cNvSpPr>
            <a:spLocks/>
          </p:cNvSpPr>
          <p:nvPr/>
        </p:nvSpPr>
        <p:spPr bwMode="auto">
          <a:xfrm>
            <a:off x="806450" y="1158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Impacts of Modernization Project</a:t>
            </a:r>
          </a:p>
          <a:p>
            <a:pPr algn="r" eaLnBrk="0" hangingPunct="0"/>
            <a:endParaRPr lang="es-ES" sz="28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611188" y="1876425"/>
            <a:ext cx="320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879600" algn="l"/>
              </a:tabLst>
            </a:pPr>
            <a:r>
              <a:rPr lang="es-PE" sz="1600" dirty="0">
                <a:solidFill>
                  <a:srgbClr val="275F46"/>
                </a:solidFill>
                <a:latin typeface="Showcard Gothic" pitchFamily="82" charset="0"/>
              </a:rPr>
              <a:t>Air </a:t>
            </a:r>
            <a:r>
              <a:rPr lang="es-PE" sz="1600" dirty="0" err="1">
                <a:solidFill>
                  <a:srgbClr val="275F46"/>
                </a:solidFill>
                <a:latin typeface="Showcard Gothic" pitchFamily="82" charset="0"/>
              </a:rPr>
              <a:t>Quality</a:t>
            </a:r>
            <a:r>
              <a:rPr lang="es-PE" sz="1600" dirty="0">
                <a:solidFill>
                  <a:srgbClr val="275F46"/>
                </a:solidFill>
                <a:latin typeface="Showcard Gothic" pitchFamily="82" charset="0"/>
              </a:rPr>
              <a:t> :</a:t>
            </a:r>
          </a:p>
        </p:txBody>
      </p:sp>
      <p:sp>
        <p:nvSpPr>
          <p:cNvPr id="7" name="6 Rectángulo"/>
          <p:cNvSpPr/>
          <p:nvPr/>
        </p:nvSpPr>
        <p:spPr bwMode="auto">
          <a:xfrm>
            <a:off x="1692275" y="5732463"/>
            <a:ext cx="4572000" cy="9171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PE" sz="1400" b="1" dirty="0" err="1">
                <a:latin typeface="Arial" pitchFamily="34" charset="0"/>
                <a:cs typeface="Arial" pitchFamily="34" charset="0"/>
              </a:rPr>
              <a:t>Legend</a:t>
            </a:r>
            <a:r>
              <a:rPr lang="es-PE" sz="14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100" b="1" dirty="0">
                <a:latin typeface="Arial" pitchFamily="34" charset="0"/>
                <a:cs typeface="Arial" pitchFamily="34" charset="0"/>
              </a:rPr>
              <a:t>ECA: </a:t>
            </a:r>
            <a:r>
              <a:rPr lang="es-PE" sz="1100" dirty="0">
                <a:latin typeface="Arial" pitchFamily="34" charset="0"/>
                <a:cs typeface="Arial" pitchFamily="34" charset="0"/>
              </a:rPr>
              <a:t>Estándar de Calidad de Aire (</a:t>
            </a:r>
            <a:r>
              <a:rPr lang="es-ES" sz="1100" dirty="0"/>
              <a:t>Air </a:t>
            </a:r>
            <a:r>
              <a:rPr lang="es-ES" sz="1100" dirty="0" err="1"/>
              <a:t>Quality</a:t>
            </a:r>
            <a:r>
              <a:rPr lang="es-ES" sz="1100" dirty="0"/>
              <a:t> Standard</a:t>
            </a:r>
            <a:r>
              <a:rPr lang="es-PE" sz="1100" dirty="0">
                <a:latin typeface="Arial" pitchFamily="34" charset="0"/>
                <a:cs typeface="Arial" pitchFamily="34" charset="0"/>
              </a:rPr>
              <a:t>)</a:t>
            </a:r>
            <a:endParaRPr lang="es-PE" sz="11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100" b="1" dirty="0" err="1">
                <a:latin typeface="Arial" pitchFamily="34" charset="0"/>
                <a:cs typeface="Arial" pitchFamily="34" charset="0"/>
              </a:rPr>
              <a:t>Ug</a:t>
            </a:r>
            <a:r>
              <a:rPr lang="es-PE" sz="1100" b="1" dirty="0">
                <a:latin typeface="Arial" pitchFamily="34" charset="0"/>
                <a:cs typeface="Arial" pitchFamily="34" charset="0"/>
              </a:rPr>
              <a:t>/m3: </a:t>
            </a:r>
            <a:r>
              <a:rPr lang="es-PE" sz="1100" dirty="0" err="1">
                <a:latin typeface="Arial" pitchFamily="34" charset="0"/>
                <a:cs typeface="Arial" pitchFamily="34" charset="0"/>
              </a:rPr>
              <a:t>Micrograms</a:t>
            </a:r>
            <a:r>
              <a:rPr lang="es-PE" sz="1100" dirty="0">
                <a:latin typeface="Arial" pitchFamily="34" charset="0"/>
                <a:cs typeface="Arial" pitchFamily="34" charset="0"/>
              </a:rPr>
              <a:t> per </a:t>
            </a:r>
            <a:r>
              <a:rPr lang="es-PE" sz="1100" dirty="0" err="1">
                <a:latin typeface="Arial" pitchFamily="34" charset="0"/>
                <a:cs typeface="Arial" pitchFamily="34" charset="0"/>
              </a:rPr>
              <a:t>cubic</a:t>
            </a:r>
            <a:r>
              <a:rPr lang="es-PE" sz="1100" dirty="0">
                <a:latin typeface="Arial" pitchFamily="34" charset="0"/>
                <a:cs typeface="Arial" pitchFamily="34" charset="0"/>
              </a:rPr>
              <a:t> meter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100" b="1" dirty="0">
                <a:latin typeface="Arial" pitchFamily="34" charset="0"/>
                <a:cs typeface="Arial" pitchFamily="34" charset="0"/>
              </a:rPr>
              <a:t>S02: </a:t>
            </a:r>
            <a:r>
              <a:rPr lang="es-PE" sz="1100" dirty="0" err="1">
                <a:latin typeface="Arial" pitchFamily="34" charset="0"/>
                <a:cs typeface="Arial" pitchFamily="34" charset="0"/>
              </a:rPr>
              <a:t>Sulfur</a:t>
            </a:r>
            <a:r>
              <a:rPr lang="es-P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s-PE" sz="1100" dirty="0" err="1">
                <a:latin typeface="Arial" pitchFamily="34" charset="0"/>
                <a:cs typeface="Arial" pitchFamily="34" charset="0"/>
              </a:rPr>
              <a:t>Dioxide</a:t>
            </a:r>
            <a:endParaRPr lang="es-PE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73300"/>
            <a:ext cx="59150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50825" y="908050"/>
            <a:ext cx="84978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The new refinery will produce diesel of only 50 ppm sulfur (instead of 1,800 ppm at present), which will decrease the respiratory diseases that occur when the sulfur is inhaled.</a:t>
            </a:r>
            <a:endParaRPr lang="es-ES" sz="1400" dirty="0"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9037" y="5113310"/>
            <a:ext cx="17391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err="1">
                <a:solidFill>
                  <a:schemeClr val="accent1">
                    <a:lumMod val="50000"/>
                  </a:schemeClr>
                </a:solidFill>
              </a:rPr>
              <a:t>Updated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1267052" y="3776715"/>
            <a:ext cx="2929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of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89" name="Rectangle 209"/>
          <p:cNvSpPr>
            <a:spLocks noChangeArrowheads="1"/>
          </p:cNvSpPr>
          <p:nvPr/>
        </p:nvSpPr>
        <p:spPr bwMode="auto">
          <a:xfrm>
            <a:off x="6875463" y="4940300"/>
            <a:ext cx="2017712" cy="136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PE">
              <a:solidFill>
                <a:prstClr val="black"/>
              </a:solidFill>
              <a:latin typeface="Arial "/>
            </a:endParaRPr>
          </a:p>
        </p:txBody>
      </p:sp>
      <p:cxnSp>
        <p:nvCxnSpPr>
          <p:cNvPr id="276692" name="276691 Conector recto de flecha"/>
          <p:cNvCxnSpPr/>
          <p:nvPr/>
        </p:nvCxnSpPr>
        <p:spPr>
          <a:xfrm flipH="1">
            <a:off x="1041400" y="309245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300788" y="3679825"/>
            <a:ext cx="0" cy="180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Freeform 6"/>
          <p:cNvSpPr>
            <a:spLocks/>
          </p:cNvSpPr>
          <p:nvPr/>
        </p:nvSpPr>
        <p:spPr bwMode="auto">
          <a:xfrm>
            <a:off x="7620000" y="1700213"/>
            <a:ext cx="1055688" cy="536575"/>
          </a:xfrm>
          <a:custGeom>
            <a:avLst/>
            <a:gdLst>
              <a:gd name="T0" fmla="*/ 1056454 w 2536"/>
              <a:gd name="T1" fmla="*/ 268288 h 1300"/>
              <a:gd name="T2" fmla="*/ 1045206 w 2536"/>
              <a:gd name="T3" fmla="*/ 213805 h 1300"/>
              <a:gd name="T4" fmla="*/ 1014796 w 2536"/>
              <a:gd name="T5" fmla="*/ 163449 h 1300"/>
              <a:gd name="T6" fmla="*/ 966056 w 2536"/>
              <a:gd name="T7" fmla="*/ 118047 h 1300"/>
              <a:gd name="T8" fmla="*/ 901485 w 2536"/>
              <a:gd name="T9" fmla="*/ 78010 h 1300"/>
              <a:gd name="T10" fmla="*/ 823168 w 2536"/>
              <a:gd name="T11" fmla="*/ 45403 h 1300"/>
              <a:gd name="T12" fmla="*/ 733602 w 2536"/>
              <a:gd name="T13" fmla="*/ 20638 h 1300"/>
              <a:gd name="T14" fmla="*/ 634456 w 2536"/>
              <a:gd name="T15" fmla="*/ 5366 h 1300"/>
              <a:gd name="T16" fmla="*/ 528227 w 2536"/>
              <a:gd name="T17" fmla="*/ 0 h 1300"/>
              <a:gd name="T18" fmla="*/ 421582 w 2536"/>
              <a:gd name="T19" fmla="*/ 5366 h 1300"/>
              <a:gd name="T20" fmla="*/ 322018 w 2536"/>
              <a:gd name="T21" fmla="*/ 20638 h 1300"/>
              <a:gd name="T22" fmla="*/ 232453 w 2536"/>
              <a:gd name="T23" fmla="*/ 45403 h 1300"/>
              <a:gd name="T24" fmla="*/ 154136 w 2536"/>
              <a:gd name="T25" fmla="*/ 78010 h 1300"/>
              <a:gd name="T26" fmla="*/ 89982 w 2536"/>
              <a:gd name="T27" fmla="*/ 118047 h 1300"/>
              <a:gd name="T28" fmla="*/ 41242 w 2536"/>
              <a:gd name="T29" fmla="*/ 163449 h 1300"/>
              <a:gd name="T30" fmla="*/ 10415 w 2536"/>
              <a:gd name="T31" fmla="*/ 213805 h 1300"/>
              <a:gd name="T32" fmla="*/ 0 w 2536"/>
              <a:gd name="T33" fmla="*/ 268288 h 1300"/>
              <a:gd name="T34" fmla="*/ 10415 w 2536"/>
              <a:gd name="T35" fmla="*/ 322358 h 1300"/>
              <a:gd name="T36" fmla="*/ 41242 w 2536"/>
              <a:gd name="T37" fmla="*/ 372301 h 1300"/>
              <a:gd name="T38" fmla="*/ 89982 w 2536"/>
              <a:gd name="T39" fmla="*/ 417704 h 1300"/>
              <a:gd name="T40" fmla="*/ 154136 w 2536"/>
              <a:gd name="T41" fmla="*/ 457741 h 1300"/>
              <a:gd name="T42" fmla="*/ 232453 w 2536"/>
              <a:gd name="T43" fmla="*/ 490761 h 1300"/>
              <a:gd name="T44" fmla="*/ 322018 w 2536"/>
              <a:gd name="T45" fmla="*/ 515113 h 1300"/>
              <a:gd name="T46" fmla="*/ 421582 w 2536"/>
              <a:gd name="T47" fmla="*/ 530797 h 1300"/>
              <a:gd name="T48" fmla="*/ 528227 w 2536"/>
              <a:gd name="T49" fmla="*/ 536576 h 1300"/>
              <a:gd name="T50" fmla="*/ 634456 w 2536"/>
              <a:gd name="T51" fmla="*/ 530797 h 1300"/>
              <a:gd name="T52" fmla="*/ 733602 w 2536"/>
              <a:gd name="T53" fmla="*/ 515113 h 1300"/>
              <a:gd name="T54" fmla="*/ 823168 w 2536"/>
              <a:gd name="T55" fmla="*/ 490761 h 1300"/>
              <a:gd name="T56" fmla="*/ 901485 w 2536"/>
              <a:gd name="T57" fmla="*/ 457741 h 1300"/>
              <a:gd name="T58" fmla="*/ 966056 w 2536"/>
              <a:gd name="T59" fmla="*/ 417704 h 1300"/>
              <a:gd name="T60" fmla="*/ 1014796 w 2536"/>
              <a:gd name="T61" fmla="*/ 372301 h 1300"/>
              <a:gd name="T62" fmla="*/ 1045206 w 2536"/>
              <a:gd name="T63" fmla="*/ 322358 h 1300"/>
              <a:gd name="T64" fmla="*/ 1056454 w 2536"/>
              <a:gd name="T65" fmla="*/ 268288 h 13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36"/>
              <a:gd name="T100" fmla="*/ 0 h 1300"/>
              <a:gd name="T101" fmla="*/ 2536 w 2536"/>
              <a:gd name="T102" fmla="*/ 1300 h 13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36" h="1300">
                <a:moveTo>
                  <a:pt x="2536" y="650"/>
                </a:moveTo>
                <a:lnTo>
                  <a:pt x="2509" y="518"/>
                </a:lnTo>
                <a:lnTo>
                  <a:pt x="2436" y="396"/>
                </a:lnTo>
                <a:lnTo>
                  <a:pt x="2319" y="286"/>
                </a:lnTo>
                <a:lnTo>
                  <a:pt x="2164" y="189"/>
                </a:lnTo>
                <a:lnTo>
                  <a:pt x="1976" y="110"/>
                </a:lnTo>
                <a:lnTo>
                  <a:pt x="1761" y="50"/>
                </a:lnTo>
                <a:lnTo>
                  <a:pt x="1523" y="13"/>
                </a:lnTo>
                <a:lnTo>
                  <a:pt x="1268" y="0"/>
                </a:lnTo>
                <a:lnTo>
                  <a:pt x="1012" y="13"/>
                </a:lnTo>
                <a:lnTo>
                  <a:pt x="773" y="50"/>
                </a:lnTo>
                <a:lnTo>
                  <a:pt x="558" y="110"/>
                </a:lnTo>
                <a:lnTo>
                  <a:pt x="370" y="189"/>
                </a:lnTo>
                <a:lnTo>
                  <a:pt x="216" y="286"/>
                </a:lnTo>
                <a:lnTo>
                  <a:pt x="99" y="396"/>
                </a:lnTo>
                <a:lnTo>
                  <a:pt x="25" y="518"/>
                </a:lnTo>
                <a:lnTo>
                  <a:pt x="0" y="650"/>
                </a:lnTo>
                <a:lnTo>
                  <a:pt x="25" y="781"/>
                </a:lnTo>
                <a:lnTo>
                  <a:pt x="99" y="902"/>
                </a:lnTo>
                <a:lnTo>
                  <a:pt x="216" y="1012"/>
                </a:lnTo>
                <a:lnTo>
                  <a:pt x="370" y="1109"/>
                </a:lnTo>
                <a:lnTo>
                  <a:pt x="558" y="1189"/>
                </a:lnTo>
                <a:lnTo>
                  <a:pt x="773" y="1248"/>
                </a:lnTo>
                <a:lnTo>
                  <a:pt x="1012" y="1286"/>
                </a:lnTo>
                <a:lnTo>
                  <a:pt x="1268" y="1300"/>
                </a:lnTo>
                <a:lnTo>
                  <a:pt x="1523" y="1286"/>
                </a:lnTo>
                <a:lnTo>
                  <a:pt x="1761" y="1248"/>
                </a:lnTo>
                <a:lnTo>
                  <a:pt x="1976" y="1189"/>
                </a:lnTo>
                <a:lnTo>
                  <a:pt x="2164" y="1109"/>
                </a:lnTo>
                <a:lnTo>
                  <a:pt x="2319" y="1012"/>
                </a:lnTo>
                <a:lnTo>
                  <a:pt x="2436" y="902"/>
                </a:lnTo>
                <a:lnTo>
                  <a:pt x="2509" y="781"/>
                </a:lnTo>
                <a:lnTo>
                  <a:pt x="2536" y="6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7834313" y="1700213"/>
            <a:ext cx="587375" cy="53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060575" y="1700213"/>
            <a:ext cx="1031875" cy="515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2306638" y="2566988"/>
            <a:ext cx="1398587" cy="246062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5864225" y="5097463"/>
            <a:ext cx="533400" cy="414337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2235200" y="1762125"/>
            <a:ext cx="45525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LOT X</a:t>
            </a: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2206625" y="1993900"/>
            <a:ext cx="7518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 err="1">
                <a:solidFill>
                  <a:srgbClr val="FFFFFF"/>
                </a:solidFill>
                <a:latin typeface="Arial "/>
              </a:rPr>
              <a:t>Northwest</a:t>
            </a:r>
            <a:endParaRPr lang="es-ES_tradnl" sz="1200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2547938" y="2598738"/>
            <a:ext cx="10007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OIL PIPELINE</a:t>
            </a:r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5948363" y="5291236"/>
            <a:ext cx="434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935038" y="5083175"/>
            <a:ext cx="619125" cy="414338"/>
          </a:xfrm>
          <a:prstGeom prst="rect">
            <a:avLst/>
          </a:prstGeom>
          <a:solidFill>
            <a:srgbClr val="3366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5083175" y="5094288"/>
            <a:ext cx="715963" cy="414337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4403725" y="5083175"/>
            <a:ext cx="619125" cy="414338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3692525" y="5070475"/>
            <a:ext cx="641350" cy="414338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2917825" y="5083175"/>
            <a:ext cx="725488" cy="414338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5" name="Rectangle 25"/>
          <p:cNvSpPr>
            <a:spLocks noChangeArrowheads="1"/>
          </p:cNvSpPr>
          <p:nvPr/>
        </p:nvSpPr>
        <p:spPr bwMode="auto">
          <a:xfrm>
            <a:off x="2314575" y="5083175"/>
            <a:ext cx="555625" cy="414338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1649413" y="5083175"/>
            <a:ext cx="620712" cy="414338"/>
          </a:xfrm>
          <a:prstGeom prst="rect">
            <a:avLst/>
          </a:prstGeom>
          <a:solidFill>
            <a:srgbClr val="3366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5135736" y="5163096"/>
            <a:ext cx="660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900" b="1" dirty="0">
                <a:solidFill>
                  <a:srgbClr val="FFFFFF"/>
                </a:solidFill>
                <a:latin typeface="Arial "/>
              </a:rPr>
              <a:t>MOLLENDO</a:t>
            </a:r>
          </a:p>
        </p:txBody>
      </p:sp>
      <p:sp>
        <p:nvSpPr>
          <p:cNvPr id="19480" name="Rectangle 30"/>
          <p:cNvSpPr>
            <a:spLocks noChangeArrowheads="1"/>
          </p:cNvSpPr>
          <p:nvPr/>
        </p:nvSpPr>
        <p:spPr bwMode="auto">
          <a:xfrm>
            <a:off x="4499992" y="5157192"/>
            <a:ext cx="3984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PISCO</a:t>
            </a:r>
          </a:p>
        </p:txBody>
      </p:sp>
      <p:sp>
        <p:nvSpPr>
          <p:cNvPr id="19482" name="Rectangle 32"/>
          <p:cNvSpPr>
            <a:spLocks noChangeArrowheads="1"/>
          </p:cNvSpPr>
          <p:nvPr/>
        </p:nvSpPr>
        <p:spPr bwMode="auto">
          <a:xfrm>
            <a:off x="3707904" y="5163096"/>
            <a:ext cx="6143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900" b="1" dirty="0">
                <a:solidFill>
                  <a:srgbClr val="FFFFFF"/>
                </a:solidFill>
                <a:latin typeface="Arial "/>
              </a:rPr>
              <a:t>CHIMBOTE</a:t>
            </a:r>
          </a:p>
        </p:txBody>
      </p:sp>
      <p:sp>
        <p:nvSpPr>
          <p:cNvPr id="19484" name="Rectangle 34"/>
          <p:cNvSpPr>
            <a:spLocks noChangeArrowheads="1"/>
          </p:cNvSpPr>
          <p:nvPr/>
        </p:nvSpPr>
        <p:spPr bwMode="auto">
          <a:xfrm>
            <a:off x="2962275" y="5157192"/>
            <a:ext cx="7112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900" b="1" dirty="0">
                <a:solidFill>
                  <a:srgbClr val="FFFFFF"/>
                </a:solidFill>
                <a:latin typeface="Arial "/>
              </a:rPr>
              <a:t>SALAVERRY</a:t>
            </a:r>
          </a:p>
        </p:txBody>
      </p:sp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2435225" y="5291236"/>
            <a:ext cx="4333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9487" name="Rectangle 37"/>
          <p:cNvSpPr>
            <a:spLocks noChangeArrowheads="1"/>
          </p:cNvSpPr>
          <p:nvPr/>
        </p:nvSpPr>
        <p:spPr bwMode="auto">
          <a:xfrm>
            <a:off x="1763688" y="5291237"/>
            <a:ext cx="4333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9488" name="Rectangle 38"/>
          <p:cNvSpPr>
            <a:spLocks noChangeArrowheads="1"/>
          </p:cNvSpPr>
          <p:nvPr/>
        </p:nvSpPr>
        <p:spPr bwMode="auto">
          <a:xfrm>
            <a:off x="1848074" y="5085184"/>
            <a:ext cx="3476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SUPE</a:t>
            </a:r>
          </a:p>
        </p:txBody>
      </p:sp>
      <p:sp>
        <p:nvSpPr>
          <p:cNvPr id="19490" name="Rectangle 40"/>
          <p:cNvSpPr>
            <a:spLocks noChangeArrowheads="1"/>
          </p:cNvSpPr>
          <p:nvPr/>
        </p:nvSpPr>
        <p:spPr bwMode="auto">
          <a:xfrm>
            <a:off x="971600" y="5085184"/>
            <a:ext cx="5349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CALLAO</a:t>
            </a:r>
          </a:p>
        </p:txBody>
      </p:sp>
      <p:sp>
        <p:nvSpPr>
          <p:cNvPr id="19491" name="Rectangle 68"/>
          <p:cNvSpPr>
            <a:spLocks noChangeArrowheads="1"/>
          </p:cNvSpPr>
          <p:nvPr/>
        </p:nvSpPr>
        <p:spPr bwMode="auto">
          <a:xfrm>
            <a:off x="614363" y="2803525"/>
            <a:ext cx="827087" cy="3397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92" name="Rectangle 69"/>
          <p:cNvSpPr>
            <a:spLocks noChangeArrowheads="1"/>
          </p:cNvSpPr>
          <p:nvPr/>
        </p:nvSpPr>
        <p:spPr bwMode="auto">
          <a:xfrm>
            <a:off x="683568" y="2915072"/>
            <a:ext cx="7405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GAS PLANT</a:t>
            </a:r>
          </a:p>
        </p:txBody>
      </p:sp>
      <p:sp>
        <p:nvSpPr>
          <p:cNvPr id="19494" name="Rectangle 71"/>
          <p:cNvSpPr>
            <a:spLocks noChangeArrowheads="1"/>
          </p:cNvSpPr>
          <p:nvPr/>
        </p:nvSpPr>
        <p:spPr bwMode="auto">
          <a:xfrm>
            <a:off x="712788" y="1700213"/>
            <a:ext cx="1122362" cy="530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95" name="Rectangle 72"/>
          <p:cNvSpPr>
            <a:spLocks noChangeArrowheads="1"/>
          </p:cNvSpPr>
          <p:nvPr/>
        </p:nvSpPr>
        <p:spPr bwMode="auto">
          <a:xfrm>
            <a:off x="901700" y="1774825"/>
            <a:ext cx="6941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LOT Z2-B</a:t>
            </a:r>
          </a:p>
        </p:txBody>
      </p:sp>
      <p:sp>
        <p:nvSpPr>
          <p:cNvPr id="19496" name="Rectangle 73"/>
          <p:cNvSpPr>
            <a:spLocks noChangeArrowheads="1"/>
          </p:cNvSpPr>
          <p:nvPr/>
        </p:nvSpPr>
        <p:spPr bwMode="auto">
          <a:xfrm>
            <a:off x="850900" y="2005013"/>
            <a:ext cx="881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>
                <a:solidFill>
                  <a:srgbClr val="FFFFFF"/>
                </a:solidFill>
                <a:latin typeface="Arial "/>
              </a:rPr>
              <a:t>PETROMAR</a:t>
            </a:r>
          </a:p>
        </p:txBody>
      </p:sp>
      <p:sp>
        <p:nvSpPr>
          <p:cNvPr id="19497" name="Rectangle 76"/>
          <p:cNvSpPr>
            <a:spLocks noChangeArrowheads="1"/>
          </p:cNvSpPr>
          <p:nvPr/>
        </p:nvSpPr>
        <p:spPr bwMode="auto">
          <a:xfrm>
            <a:off x="6161088" y="1700213"/>
            <a:ext cx="1192212" cy="515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98" name="Rectangle 77"/>
          <p:cNvSpPr>
            <a:spLocks noChangeArrowheads="1"/>
          </p:cNvSpPr>
          <p:nvPr/>
        </p:nvSpPr>
        <p:spPr bwMode="auto">
          <a:xfrm>
            <a:off x="6156176" y="1773238"/>
            <a:ext cx="9329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LOTS 31 B/D</a:t>
            </a:r>
          </a:p>
        </p:txBody>
      </p:sp>
      <p:sp>
        <p:nvSpPr>
          <p:cNvPr id="19499" name="Rectangle 78"/>
          <p:cNvSpPr>
            <a:spLocks noChangeArrowheads="1"/>
          </p:cNvSpPr>
          <p:nvPr/>
        </p:nvSpPr>
        <p:spPr bwMode="auto">
          <a:xfrm>
            <a:off x="6228184" y="1981200"/>
            <a:ext cx="998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Central </a:t>
            </a:r>
            <a:r>
              <a:rPr lang="es-ES_tradnl" sz="1200" b="1" dirty="0" err="1">
                <a:solidFill>
                  <a:srgbClr val="FFFFFF"/>
                </a:solidFill>
                <a:latin typeface="Arial "/>
              </a:rPr>
              <a:t>forest</a:t>
            </a:r>
            <a:endParaRPr lang="es-ES_tradnl" sz="1200" b="1" dirty="0">
              <a:solidFill>
                <a:srgbClr val="FFFFFF"/>
              </a:solidFill>
              <a:latin typeface="Arial "/>
            </a:endParaRPr>
          </a:p>
        </p:txBody>
      </p:sp>
      <p:pic>
        <p:nvPicPr>
          <p:cNvPr id="19500" name="Picture 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225" y="2690813"/>
            <a:ext cx="1244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1" name="Freeform 82"/>
          <p:cNvSpPr>
            <a:spLocks/>
          </p:cNvSpPr>
          <p:nvPr/>
        </p:nvSpPr>
        <p:spPr bwMode="auto">
          <a:xfrm>
            <a:off x="4006850" y="5557838"/>
            <a:ext cx="911225" cy="520700"/>
          </a:xfrm>
          <a:custGeom>
            <a:avLst/>
            <a:gdLst>
              <a:gd name="T0" fmla="*/ 911469 w 2537"/>
              <a:gd name="T1" fmla="*/ 260150 h 1299"/>
              <a:gd name="T2" fmla="*/ 901769 w 2537"/>
              <a:gd name="T3" fmla="*/ 207238 h 1299"/>
              <a:gd name="T4" fmla="*/ 875183 w 2537"/>
              <a:gd name="T5" fmla="*/ 158735 h 1299"/>
              <a:gd name="T6" fmla="*/ 833148 w 2537"/>
              <a:gd name="T7" fmla="*/ 114642 h 1299"/>
              <a:gd name="T8" fmla="*/ 777820 w 2537"/>
              <a:gd name="T9" fmla="*/ 75760 h 1299"/>
              <a:gd name="T10" fmla="*/ 710277 w 2537"/>
              <a:gd name="T11" fmla="*/ 43692 h 1299"/>
              <a:gd name="T12" fmla="*/ 633034 w 2537"/>
              <a:gd name="T13" fmla="*/ 20042 h 1299"/>
              <a:gd name="T14" fmla="*/ 547169 w 2537"/>
              <a:gd name="T15" fmla="*/ 4810 h 1299"/>
              <a:gd name="T16" fmla="*/ 455555 w 2537"/>
              <a:gd name="T17" fmla="*/ 0 h 1299"/>
              <a:gd name="T18" fmla="*/ 363582 w 2537"/>
              <a:gd name="T19" fmla="*/ 4810 h 1299"/>
              <a:gd name="T20" fmla="*/ 278075 w 2537"/>
              <a:gd name="T21" fmla="*/ 20042 h 1299"/>
              <a:gd name="T22" fmla="*/ 200832 w 2537"/>
              <a:gd name="T23" fmla="*/ 43692 h 1299"/>
              <a:gd name="T24" fmla="*/ 133289 w 2537"/>
              <a:gd name="T25" fmla="*/ 75760 h 1299"/>
              <a:gd name="T26" fmla="*/ 77602 w 2537"/>
              <a:gd name="T27" fmla="*/ 114642 h 1299"/>
              <a:gd name="T28" fmla="*/ 35568 w 2537"/>
              <a:gd name="T29" fmla="*/ 158735 h 1299"/>
              <a:gd name="T30" fmla="*/ 9341 w 2537"/>
              <a:gd name="T31" fmla="*/ 207238 h 1299"/>
              <a:gd name="T32" fmla="*/ 0 w 2537"/>
              <a:gd name="T33" fmla="*/ 260150 h 1299"/>
              <a:gd name="T34" fmla="*/ 9341 w 2537"/>
              <a:gd name="T35" fmla="*/ 312660 h 1299"/>
              <a:gd name="T36" fmla="*/ 35568 w 2537"/>
              <a:gd name="T37" fmla="*/ 361564 h 1299"/>
              <a:gd name="T38" fmla="*/ 77602 w 2537"/>
              <a:gd name="T39" fmla="*/ 405657 h 1299"/>
              <a:gd name="T40" fmla="*/ 133289 w 2537"/>
              <a:gd name="T41" fmla="*/ 444539 h 1299"/>
              <a:gd name="T42" fmla="*/ 200832 w 2537"/>
              <a:gd name="T43" fmla="*/ 476206 h 1299"/>
              <a:gd name="T44" fmla="*/ 278075 w 2537"/>
              <a:gd name="T45" fmla="*/ 500257 h 1299"/>
              <a:gd name="T46" fmla="*/ 363582 w 2537"/>
              <a:gd name="T47" fmla="*/ 515088 h 1299"/>
              <a:gd name="T48" fmla="*/ 455555 w 2537"/>
              <a:gd name="T49" fmla="*/ 520700 h 1299"/>
              <a:gd name="T50" fmla="*/ 547169 w 2537"/>
              <a:gd name="T51" fmla="*/ 515088 h 1299"/>
              <a:gd name="T52" fmla="*/ 633034 w 2537"/>
              <a:gd name="T53" fmla="*/ 500257 h 1299"/>
              <a:gd name="T54" fmla="*/ 710277 w 2537"/>
              <a:gd name="T55" fmla="*/ 476206 h 1299"/>
              <a:gd name="T56" fmla="*/ 777820 w 2537"/>
              <a:gd name="T57" fmla="*/ 444539 h 1299"/>
              <a:gd name="T58" fmla="*/ 833148 w 2537"/>
              <a:gd name="T59" fmla="*/ 405657 h 1299"/>
              <a:gd name="T60" fmla="*/ 875183 w 2537"/>
              <a:gd name="T61" fmla="*/ 361564 h 1299"/>
              <a:gd name="T62" fmla="*/ 901769 w 2537"/>
              <a:gd name="T63" fmla="*/ 312660 h 1299"/>
              <a:gd name="T64" fmla="*/ 911469 w 2537"/>
              <a:gd name="T65" fmla="*/ 260150 h 12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37"/>
              <a:gd name="T100" fmla="*/ 0 h 1299"/>
              <a:gd name="T101" fmla="*/ 2537 w 2537"/>
              <a:gd name="T102" fmla="*/ 1299 h 12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37" h="1299">
                <a:moveTo>
                  <a:pt x="2537" y="649"/>
                </a:moveTo>
                <a:lnTo>
                  <a:pt x="2510" y="517"/>
                </a:lnTo>
                <a:lnTo>
                  <a:pt x="2436" y="396"/>
                </a:lnTo>
                <a:lnTo>
                  <a:pt x="2319" y="286"/>
                </a:lnTo>
                <a:lnTo>
                  <a:pt x="2165" y="189"/>
                </a:lnTo>
                <a:lnTo>
                  <a:pt x="1977" y="109"/>
                </a:lnTo>
                <a:lnTo>
                  <a:pt x="1762" y="50"/>
                </a:lnTo>
                <a:lnTo>
                  <a:pt x="1523" y="12"/>
                </a:lnTo>
                <a:lnTo>
                  <a:pt x="1268" y="0"/>
                </a:lnTo>
                <a:lnTo>
                  <a:pt x="1012" y="12"/>
                </a:lnTo>
                <a:lnTo>
                  <a:pt x="774" y="50"/>
                </a:lnTo>
                <a:lnTo>
                  <a:pt x="559" y="109"/>
                </a:lnTo>
                <a:lnTo>
                  <a:pt x="371" y="189"/>
                </a:lnTo>
                <a:lnTo>
                  <a:pt x="216" y="286"/>
                </a:lnTo>
                <a:lnTo>
                  <a:pt x="99" y="396"/>
                </a:lnTo>
                <a:lnTo>
                  <a:pt x="26" y="517"/>
                </a:lnTo>
                <a:lnTo>
                  <a:pt x="0" y="649"/>
                </a:lnTo>
                <a:lnTo>
                  <a:pt x="26" y="780"/>
                </a:lnTo>
                <a:lnTo>
                  <a:pt x="99" y="902"/>
                </a:lnTo>
                <a:lnTo>
                  <a:pt x="216" y="1012"/>
                </a:lnTo>
                <a:lnTo>
                  <a:pt x="371" y="1109"/>
                </a:lnTo>
                <a:lnTo>
                  <a:pt x="559" y="1188"/>
                </a:lnTo>
                <a:lnTo>
                  <a:pt x="774" y="1248"/>
                </a:lnTo>
                <a:lnTo>
                  <a:pt x="1012" y="1285"/>
                </a:lnTo>
                <a:lnTo>
                  <a:pt x="1268" y="1299"/>
                </a:lnTo>
                <a:lnTo>
                  <a:pt x="1523" y="1285"/>
                </a:lnTo>
                <a:lnTo>
                  <a:pt x="1762" y="1248"/>
                </a:lnTo>
                <a:lnTo>
                  <a:pt x="1977" y="1188"/>
                </a:lnTo>
                <a:lnTo>
                  <a:pt x="2165" y="1109"/>
                </a:lnTo>
                <a:lnTo>
                  <a:pt x="2319" y="1012"/>
                </a:lnTo>
                <a:lnTo>
                  <a:pt x="2436" y="902"/>
                </a:lnTo>
                <a:lnTo>
                  <a:pt x="2510" y="780"/>
                </a:lnTo>
                <a:lnTo>
                  <a:pt x="2537" y="64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9502" name="Rectangle 83"/>
          <p:cNvSpPr>
            <a:spLocks noChangeArrowheads="1"/>
          </p:cNvSpPr>
          <p:nvPr/>
        </p:nvSpPr>
        <p:spPr bwMode="auto">
          <a:xfrm>
            <a:off x="4165600" y="5732463"/>
            <a:ext cx="650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>
                <a:solidFill>
                  <a:srgbClr val="FFFFFF"/>
                </a:solidFill>
                <a:latin typeface="Arial "/>
              </a:rPr>
              <a:t>SOLGAS</a:t>
            </a:r>
          </a:p>
        </p:txBody>
      </p:sp>
      <p:sp>
        <p:nvSpPr>
          <p:cNvPr id="19503" name="Rectangle 84"/>
          <p:cNvSpPr>
            <a:spLocks noChangeArrowheads="1"/>
          </p:cNvSpPr>
          <p:nvPr/>
        </p:nvSpPr>
        <p:spPr bwMode="auto">
          <a:xfrm>
            <a:off x="5305425" y="5708650"/>
            <a:ext cx="10922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04" name="Rectangle 85"/>
          <p:cNvSpPr>
            <a:spLocks noChangeArrowheads="1"/>
          </p:cNvSpPr>
          <p:nvPr/>
        </p:nvSpPr>
        <p:spPr bwMode="auto">
          <a:xfrm>
            <a:off x="5387975" y="5805488"/>
            <a:ext cx="949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>
                <a:solidFill>
                  <a:srgbClr val="FFFFFF"/>
                </a:solidFill>
                <a:latin typeface="Arial "/>
              </a:rPr>
              <a:t>PETROLUBE</a:t>
            </a:r>
          </a:p>
        </p:txBody>
      </p:sp>
      <p:sp>
        <p:nvSpPr>
          <p:cNvPr id="19505" name="Rectangle 86"/>
          <p:cNvSpPr>
            <a:spLocks noChangeArrowheads="1"/>
          </p:cNvSpPr>
          <p:nvPr/>
        </p:nvSpPr>
        <p:spPr bwMode="auto">
          <a:xfrm>
            <a:off x="1339850" y="5753100"/>
            <a:ext cx="2368550" cy="2682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06" name="Rectangle 87"/>
          <p:cNvSpPr>
            <a:spLocks noChangeArrowheads="1"/>
          </p:cNvSpPr>
          <p:nvPr/>
        </p:nvSpPr>
        <p:spPr bwMode="auto">
          <a:xfrm>
            <a:off x="1490663" y="5805488"/>
            <a:ext cx="16848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78 SERVICE STATIONS</a:t>
            </a:r>
          </a:p>
        </p:txBody>
      </p:sp>
      <p:pic>
        <p:nvPicPr>
          <p:cNvPr id="19507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5675313"/>
            <a:ext cx="3746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8" name="Rectangle 89"/>
          <p:cNvSpPr>
            <a:spLocks noChangeArrowheads="1"/>
          </p:cNvSpPr>
          <p:nvPr/>
        </p:nvSpPr>
        <p:spPr bwMode="auto">
          <a:xfrm>
            <a:off x="3162300" y="3338513"/>
            <a:ext cx="881063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09" name="Rectangle 90"/>
          <p:cNvSpPr>
            <a:spLocks noChangeArrowheads="1"/>
          </p:cNvSpPr>
          <p:nvPr/>
        </p:nvSpPr>
        <p:spPr bwMode="auto">
          <a:xfrm>
            <a:off x="4476750" y="3325813"/>
            <a:ext cx="877888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10" name="Rectangle 94"/>
          <p:cNvSpPr>
            <a:spLocks noChangeArrowheads="1"/>
          </p:cNvSpPr>
          <p:nvPr/>
        </p:nvSpPr>
        <p:spPr bwMode="auto">
          <a:xfrm>
            <a:off x="3297238" y="3563044"/>
            <a:ext cx="6476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REFINERY</a:t>
            </a:r>
          </a:p>
        </p:txBody>
      </p:sp>
      <p:sp>
        <p:nvSpPr>
          <p:cNvPr id="19513" name="Rectangle 97"/>
          <p:cNvSpPr>
            <a:spLocks noChangeArrowheads="1"/>
          </p:cNvSpPr>
          <p:nvPr/>
        </p:nvSpPr>
        <p:spPr bwMode="auto">
          <a:xfrm>
            <a:off x="4644008" y="3347021"/>
            <a:ext cx="5254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IQUITOS</a:t>
            </a:r>
          </a:p>
        </p:txBody>
      </p:sp>
      <p:sp>
        <p:nvSpPr>
          <p:cNvPr id="19514" name="Rectangle 105"/>
          <p:cNvSpPr>
            <a:spLocks noChangeArrowheads="1"/>
          </p:cNvSpPr>
          <p:nvPr/>
        </p:nvSpPr>
        <p:spPr bwMode="auto">
          <a:xfrm>
            <a:off x="2033588" y="3317875"/>
            <a:ext cx="879475" cy="404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16" name="Rectangle 107"/>
          <p:cNvSpPr>
            <a:spLocks noChangeArrowheads="1"/>
          </p:cNvSpPr>
          <p:nvPr/>
        </p:nvSpPr>
        <p:spPr bwMode="auto">
          <a:xfrm>
            <a:off x="2051720" y="3347020"/>
            <a:ext cx="8620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LA PAMPILLA</a:t>
            </a:r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 flipH="1">
            <a:off x="7834313" y="1700213"/>
            <a:ext cx="557212" cy="5365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518" name="Rectangle 118"/>
          <p:cNvSpPr>
            <a:spLocks noChangeArrowheads="1"/>
          </p:cNvSpPr>
          <p:nvPr/>
        </p:nvSpPr>
        <p:spPr bwMode="auto">
          <a:xfrm>
            <a:off x="2173288" y="6067425"/>
            <a:ext cx="827087" cy="404813"/>
          </a:xfrm>
          <a:prstGeom prst="rect">
            <a:avLst/>
          </a:prstGeom>
          <a:gradFill rotWithShape="1">
            <a:gsLst>
              <a:gs pos="0">
                <a:srgbClr val="A2A200"/>
              </a:gs>
              <a:gs pos="50000">
                <a:srgbClr val="FFFF00"/>
              </a:gs>
              <a:gs pos="100000">
                <a:srgbClr val="A2A200"/>
              </a:gs>
            </a:gsLst>
            <a:lin ang="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_tradnl" sz="1000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19" name="Rectangle 124"/>
          <p:cNvSpPr>
            <a:spLocks noChangeArrowheads="1"/>
          </p:cNvSpPr>
          <p:nvPr/>
        </p:nvSpPr>
        <p:spPr bwMode="auto">
          <a:xfrm>
            <a:off x="7259638" y="2474913"/>
            <a:ext cx="1416050" cy="276225"/>
          </a:xfrm>
          <a:prstGeom prst="rect">
            <a:avLst/>
          </a:prstGeom>
          <a:gradFill rotWithShape="1">
            <a:gsLst>
              <a:gs pos="0">
                <a:srgbClr val="9A0000"/>
              </a:gs>
              <a:gs pos="50000">
                <a:srgbClr val="FF0000"/>
              </a:gs>
              <a:gs pos="100000">
                <a:srgbClr val="9A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20" name="Rectangle 125"/>
          <p:cNvSpPr>
            <a:spLocks noChangeArrowheads="1"/>
          </p:cNvSpPr>
          <p:nvPr/>
        </p:nvSpPr>
        <p:spPr bwMode="auto">
          <a:xfrm>
            <a:off x="7273925" y="2492375"/>
            <a:ext cx="147478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1100" b="1" dirty="0">
                <a:solidFill>
                  <a:srgbClr val="FFFFFF"/>
                </a:solidFill>
                <a:latin typeface="Arial "/>
              </a:rPr>
              <a:t>TRANSOCEANIC</a:t>
            </a:r>
          </a:p>
        </p:txBody>
      </p:sp>
      <p:sp>
        <p:nvSpPr>
          <p:cNvPr id="19521" name="Rectangle 126"/>
          <p:cNvSpPr>
            <a:spLocks noChangeArrowheads="1"/>
          </p:cNvSpPr>
          <p:nvPr/>
        </p:nvSpPr>
        <p:spPr bwMode="auto">
          <a:xfrm>
            <a:off x="890588" y="3370263"/>
            <a:ext cx="879475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22" name="Rectangle 127"/>
          <p:cNvSpPr>
            <a:spLocks noChangeArrowheads="1"/>
          </p:cNvSpPr>
          <p:nvPr/>
        </p:nvSpPr>
        <p:spPr bwMode="auto">
          <a:xfrm>
            <a:off x="1038225" y="3406775"/>
            <a:ext cx="52899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TALARA</a:t>
            </a:r>
          </a:p>
        </p:txBody>
      </p:sp>
      <p:sp>
        <p:nvSpPr>
          <p:cNvPr id="19524" name="Rectangle 133"/>
          <p:cNvSpPr>
            <a:spLocks noChangeArrowheads="1"/>
          </p:cNvSpPr>
          <p:nvPr/>
        </p:nvSpPr>
        <p:spPr bwMode="auto">
          <a:xfrm>
            <a:off x="7031038" y="5640388"/>
            <a:ext cx="98425" cy="1095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25" name="Text Box 134"/>
          <p:cNvSpPr txBox="1">
            <a:spLocks noChangeArrowheads="1"/>
          </p:cNvSpPr>
          <p:nvPr/>
        </p:nvSpPr>
        <p:spPr bwMode="auto">
          <a:xfrm>
            <a:off x="7097713" y="5567363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err="1">
                <a:solidFill>
                  <a:srgbClr val="000000"/>
                </a:solidFill>
                <a:latin typeface="Arial "/>
              </a:rPr>
              <a:t>Privatized</a:t>
            </a:r>
            <a:endParaRPr lang="es-MX" sz="12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26" name="Rectangle 135"/>
          <p:cNvSpPr>
            <a:spLocks noChangeArrowheads="1"/>
          </p:cNvSpPr>
          <p:nvPr/>
        </p:nvSpPr>
        <p:spPr bwMode="auto">
          <a:xfrm>
            <a:off x="7031038" y="5399088"/>
            <a:ext cx="98425" cy="1095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9527" name="Text Box 136"/>
          <p:cNvSpPr txBox="1">
            <a:spLocks noChangeArrowheads="1"/>
          </p:cNvSpPr>
          <p:nvPr/>
        </p:nvSpPr>
        <p:spPr bwMode="auto">
          <a:xfrm>
            <a:off x="7097713" y="5327650"/>
            <a:ext cx="1028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err="1">
                <a:solidFill>
                  <a:srgbClr val="000000"/>
                </a:solidFill>
                <a:latin typeface="Arial "/>
              </a:rPr>
              <a:t>Leased</a:t>
            </a:r>
            <a:endParaRPr lang="es-MX" sz="12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28" name="Text Box 137"/>
          <p:cNvSpPr txBox="1">
            <a:spLocks noChangeArrowheads="1"/>
          </p:cNvSpPr>
          <p:nvPr/>
        </p:nvSpPr>
        <p:spPr bwMode="auto">
          <a:xfrm>
            <a:off x="7067550" y="5099050"/>
            <a:ext cx="1160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dirty="0">
                <a:solidFill>
                  <a:srgbClr val="000000"/>
                </a:solidFill>
                <a:latin typeface="Arial "/>
              </a:rPr>
              <a:t>PETROPERÚ</a:t>
            </a:r>
            <a:endParaRPr lang="es-MX" sz="12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29" name="Rectangle 138"/>
          <p:cNvSpPr>
            <a:spLocks noChangeArrowheads="1"/>
          </p:cNvSpPr>
          <p:nvPr/>
        </p:nvSpPr>
        <p:spPr bwMode="auto">
          <a:xfrm>
            <a:off x="7031038" y="5170488"/>
            <a:ext cx="98425" cy="1095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9530" name="Rectangle 139"/>
          <p:cNvSpPr>
            <a:spLocks noChangeArrowheads="1"/>
          </p:cNvSpPr>
          <p:nvPr/>
        </p:nvSpPr>
        <p:spPr bwMode="auto">
          <a:xfrm>
            <a:off x="5999163" y="3332163"/>
            <a:ext cx="876300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32" name="Rectangle 141"/>
          <p:cNvSpPr>
            <a:spLocks noChangeArrowheads="1"/>
          </p:cNvSpPr>
          <p:nvPr/>
        </p:nvSpPr>
        <p:spPr bwMode="auto">
          <a:xfrm>
            <a:off x="6084168" y="3356992"/>
            <a:ext cx="8032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EL MILAGRO</a:t>
            </a:r>
          </a:p>
        </p:txBody>
      </p:sp>
      <p:sp>
        <p:nvSpPr>
          <p:cNvPr id="19533" name="Rectangle 148"/>
          <p:cNvSpPr>
            <a:spLocks noChangeArrowheads="1"/>
          </p:cNvSpPr>
          <p:nvPr/>
        </p:nvSpPr>
        <p:spPr bwMode="auto">
          <a:xfrm>
            <a:off x="354013" y="3873500"/>
            <a:ext cx="879475" cy="388938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19534" name="Rectangle 149"/>
          <p:cNvSpPr>
            <a:spLocks noChangeArrowheads="1"/>
          </p:cNvSpPr>
          <p:nvPr/>
        </p:nvSpPr>
        <p:spPr bwMode="auto">
          <a:xfrm>
            <a:off x="501650" y="3910013"/>
            <a:ext cx="703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cs typeface="Arial" charset="0"/>
              </a:rPr>
              <a:t>PTA. VTAS.</a:t>
            </a:r>
          </a:p>
        </p:txBody>
      </p:sp>
      <p:sp>
        <p:nvSpPr>
          <p:cNvPr id="19535" name="Rectangle 150"/>
          <p:cNvSpPr>
            <a:spLocks noChangeArrowheads="1"/>
          </p:cNvSpPr>
          <p:nvPr/>
        </p:nvSpPr>
        <p:spPr bwMode="auto">
          <a:xfrm>
            <a:off x="541338" y="4062413"/>
            <a:ext cx="5349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TALARA</a:t>
            </a:r>
          </a:p>
        </p:txBody>
      </p:sp>
      <p:sp>
        <p:nvSpPr>
          <p:cNvPr id="19536" name="Rectangle 156"/>
          <p:cNvSpPr>
            <a:spLocks noChangeArrowheads="1"/>
          </p:cNvSpPr>
          <p:nvPr/>
        </p:nvSpPr>
        <p:spPr bwMode="auto">
          <a:xfrm>
            <a:off x="339725" y="4348163"/>
            <a:ext cx="879475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19537" name="Rectangle 157"/>
          <p:cNvSpPr>
            <a:spLocks noChangeArrowheads="1"/>
          </p:cNvSpPr>
          <p:nvPr/>
        </p:nvSpPr>
        <p:spPr bwMode="auto">
          <a:xfrm>
            <a:off x="487363" y="4384675"/>
            <a:ext cx="7032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cs typeface="Arial" charset="0"/>
              </a:rPr>
              <a:t>PTA. VTAS.</a:t>
            </a:r>
          </a:p>
        </p:txBody>
      </p:sp>
      <p:sp>
        <p:nvSpPr>
          <p:cNvPr id="19538" name="Rectangle 158"/>
          <p:cNvSpPr>
            <a:spLocks noChangeArrowheads="1"/>
          </p:cNvSpPr>
          <p:nvPr/>
        </p:nvSpPr>
        <p:spPr bwMode="auto">
          <a:xfrm>
            <a:off x="604838" y="4537075"/>
            <a:ext cx="3984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PIURA</a:t>
            </a:r>
          </a:p>
        </p:txBody>
      </p:sp>
      <p:sp>
        <p:nvSpPr>
          <p:cNvPr id="19539" name="Rectangle 164"/>
          <p:cNvSpPr>
            <a:spLocks noChangeArrowheads="1"/>
          </p:cNvSpPr>
          <p:nvPr/>
        </p:nvSpPr>
        <p:spPr bwMode="auto">
          <a:xfrm>
            <a:off x="2540000" y="3873500"/>
            <a:ext cx="879475" cy="388938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40" name="Rectangle 165"/>
          <p:cNvSpPr>
            <a:spLocks noChangeArrowheads="1"/>
          </p:cNvSpPr>
          <p:nvPr/>
        </p:nvSpPr>
        <p:spPr bwMode="auto">
          <a:xfrm>
            <a:off x="2687638" y="3910013"/>
            <a:ext cx="7032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PTA. VTAS.</a:t>
            </a:r>
          </a:p>
        </p:txBody>
      </p:sp>
      <p:sp>
        <p:nvSpPr>
          <p:cNvPr id="19541" name="Rectangle 166"/>
          <p:cNvSpPr>
            <a:spLocks noChangeArrowheads="1"/>
          </p:cNvSpPr>
          <p:nvPr/>
        </p:nvSpPr>
        <p:spPr bwMode="auto">
          <a:xfrm>
            <a:off x="2647950" y="4081463"/>
            <a:ext cx="6572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CONCHÁN</a:t>
            </a:r>
          </a:p>
        </p:txBody>
      </p:sp>
      <p:sp>
        <p:nvSpPr>
          <p:cNvPr id="19542" name="Rectangle 173"/>
          <p:cNvSpPr>
            <a:spLocks noChangeArrowheads="1"/>
          </p:cNvSpPr>
          <p:nvPr/>
        </p:nvSpPr>
        <p:spPr bwMode="auto">
          <a:xfrm>
            <a:off x="3794125" y="3873500"/>
            <a:ext cx="879475" cy="388938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43" name="Rectangle 174"/>
          <p:cNvSpPr>
            <a:spLocks noChangeArrowheads="1"/>
          </p:cNvSpPr>
          <p:nvPr/>
        </p:nvSpPr>
        <p:spPr bwMode="auto">
          <a:xfrm>
            <a:off x="3941763" y="3910013"/>
            <a:ext cx="7032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PTA. VTAS.</a:t>
            </a:r>
          </a:p>
        </p:txBody>
      </p:sp>
      <p:sp>
        <p:nvSpPr>
          <p:cNvPr id="19544" name="Rectangle 175"/>
          <p:cNvSpPr>
            <a:spLocks noChangeArrowheads="1"/>
          </p:cNvSpPr>
          <p:nvPr/>
        </p:nvSpPr>
        <p:spPr bwMode="auto">
          <a:xfrm>
            <a:off x="4011613" y="4081463"/>
            <a:ext cx="5254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IQUITOS</a:t>
            </a:r>
          </a:p>
        </p:txBody>
      </p:sp>
      <p:sp>
        <p:nvSpPr>
          <p:cNvPr id="19545" name="Rectangle 181"/>
          <p:cNvSpPr>
            <a:spLocks noChangeArrowheads="1"/>
          </p:cNvSpPr>
          <p:nvPr/>
        </p:nvSpPr>
        <p:spPr bwMode="auto">
          <a:xfrm>
            <a:off x="3779838" y="4348163"/>
            <a:ext cx="879475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46" name="Rectangle 182"/>
          <p:cNvSpPr>
            <a:spLocks noChangeArrowheads="1"/>
          </p:cNvSpPr>
          <p:nvPr/>
        </p:nvSpPr>
        <p:spPr bwMode="auto">
          <a:xfrm>
            <a:off x="3927475" y="4384675"/>
            <a:ext cx="7032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PTA. VTAS.</a:t>
            </a:r>
          </a:p>
        </p:txBody>
      </p:sp>
      <p:sp>
        <p:nvSpPr>
          <p:cNvPr id="19547" name="Rectangle 183"/>
          <p:cNvSpPr>
            <a:spLocks noChangeArrowheads="1"/>
          </p:cNvSpPr>
          <p:nvPr/>
        </p:nvSpPr>
        <p:spPr bwMode="auto">
          <a:xfrm>
            <a:off x="3970338" y="4537075"/>
            <a:ext cx="7191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TARAPOTO</a:t>
            </a:r>
          </a:p>
        </p:txBody>
      </p:sp>
      <p:sp>
        <p:nvSpPr>
          <p:cNvPr id="19548" name="Rectangle 187"/>
          <p:cNvSpPr>
            <a:spLocks noChangeArrowheads="1"/>
          </p:cNvSpPr>
          <p:nvPr/>
        </p:nvSpPr>
        <p:spPr bwMode="auto">
          <a:xfrm>
            <a:off x="5064125" y="3873500"/>
            <a:ext cx="879475" cy="388938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49" name="Rectangle 188"/>
          <p:cNvSpPr>
            <a:spLocks noChangeArrowheads="1"/>
          </p:cNvSpPr>
          <p:nvPr/>
        </p:nvSpPr>
        <p:spPr bwMode="auto">
          <a:xfrm>
            <a:off x="5211763" y="3910013"/>
            <a:ext cx="7032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PTA. VTAS.</a:t>
            </a:r>
          </a:p>
        </p:txBody>
      </p:sp>
      <p:sp>
        <p:nvSpPr>
          <p:cNvPr id="19550" name="Rectangle 189"/>
          <p:cNvSpPr>
            <a:spLocks noChangeArrowheads="1"/>
          </p:cNvSpPr>
          <p:nvPr/>
        </p:nvSpPr>
        <p:spPr bwMode="auto">
          <a:xfrm>
            <a:off x="5106988" y="4062413"/>
            <a:ext cx="8763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YURIMAGUAS</a:t>
            </a:r>
          </a:p>
        </p:txBody>
      </p:sp>
      <p:sp>
        <p:nvSpPr>
          <p:cNvPr id="19551" name="Rectangle 195"/>
          <p:cNvSpPr>
            <a:spLocks noChangeArrowheads="1"/>
          </p:cNvSpPr>
          <p:nvPr/>
        </p:nvSpPr>
        <p:spPr bwMode="auto">
          <a:xfrm>
            <a:off x="5064125" y="4348163"/>
            <a:ext cx="879475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52" name="Rectangle 196"/>
          <p:cNvSpPr>
            <a:spLocks noChangeArrowheads="1"/>
          </p:cNvSpPr>
          <p:nvPr/>
        </p:nvSpPr>
        <p:spPr bwMode="auto">
          <a:xfrm>
            <a:off x="5211763" y="4384675"/>
            <a:ext cx="7032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PTA. VTAS.</a:t>
            </a:r>
          </a:p>
        </p:txBody>
      </p:sp>
      <p:sp>
        <p:nvSpPr>
          <p:cNvPr id="19553" name="Rectangle 197"/>
          <p:cNvSpPr>
            <a:spLocks noChangeArrowheads="1"/>
          </p:cNvSpPr>
          <p:nvPr/>
        </p:nvSpPr>
        <p:spPr bwMode="auto">
          <a:xfrm>
            <a:off x="5213350" y="4537075"/>
            <a:ext cx="6985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PUCALLPA</a:t>
            </a:r>
          </a:p>
        </p:txBody>
      </p:sp>
      <p:sp>
        <p:nvSpPr>
          <p:cNvPr id="19554" name="Rectangle 205"/>
          <p:cNvSpPr>
            <a:spLocks noChangeArrowheads="1"/>
          </p:cNvSpPr>
          <p:nvPr/>
        </p:nvSpPr>
        <p:spPr bwMode="auto">
          <a:xfrm>
            <a:off x="5980113" y="3865563"/>
            <a:ext cx="879475" cy="388937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55" name="Rectangle 206"/>
          <p:cNvSpPr>
            <a:spLocks noChangeArrowheads="1"/>
          </p:cNvSpPr>
          <p:nvPr/>
        </p:nvSpPr>
        <p:spPr bwMode="auto">
          <a:xfrm>
            <a:off x="6127750" y="3902075"/>
            <a:ext cx="7048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PTA. VTAS.</a:t>
            </a:r>
          </a:p>
        </p:txBody>
      </p:sp>
      <p:sp>
        <p:nvSpPr>
          <p:cNvPr id="19556" name="Rectangle 207"/>
          <p:cNvSpPr>
            <a:spLocks noChangeArrowheads="1"/>
          </p:cNvSpPr>
          <p:nvPr/>
        </p:nvSpPr>
        <p:spPr bwMode="auto">
          <a:xfrm>
            <a:off x="6072188" y="4081463"/>
            <a:ext cx="8048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>
                <a:solidFill>
                  <a:srgbClr val="FFFFFF"/>
                </a:solidFill>
                <a:latin typeface="Arial "/>
              </a:rPr>
              <a:t>EL MILAGRO</a:t>
            </a:r>
          </a:p>
        </p:txBody>
      </p:sp>
      <p:grpSp>
        <p:nvGrpSpPr>
          <p:cNvPr id="19557" name="21 Grupo"/>
          <p:cNvGrpSpPr>
            <a:grpSpLocks/>
          </p:cNvGrpSpPr>
          <p:nvPr/>
        </p:nvGrpSpPr>
        <p:grpSpPr bwMode="auto">
          <a:xfrm>
            <a:off x="3205163" y="2154238"/>
            <a:ext cx="3095625" cy="1192212"/>
            <a:chOff x="3203848" y="2154754"/>
            <a:chExt cx="3094375" cy="1191531"/>
          </a:xfrm>
        </p:grpSpPr>
        <p:cxnSp>
          <p:nvCxnSpPr>
            <p:cNvPr id="3" name="2 Conector recto de flecha"/>
            <p:cNvCxnSpPr/>
            <p:nvPr/>
          </p:nvCxnSpPr>
          <p:spPr>
            <a:xfrm flipH="1">
              <a:off x="4903373" y="2154754"/>
              <a:ext cx="14282" cy="1191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3205434" y="2348318"/>
              <a:ext cx="3092789" cy="1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98223" y="2349904"/>
              <a:ext cx="0" cy="9519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3203848" y="2349904"/>
              <a:ext cx="0" cy="1999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58" name="Rectangle 10"/>
          <p:cNvSpPr>
            <a:spLocks noChangeArrowheads="1"/>
          </p:cNvSpPr>
          <p:nvPr/>
        </p:nvSpPr>
        <p:spPr bwMode="auto">
          <a:xfrm>
            <a:off x="4394200" y="1700213"/>
            <a:ext cx="1041400" cy="5048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59" name="Rectangle 15"/>
          <p:cNvSpPr>
            <a:spLocks noChangeArrowheads="1"/>
          </p:cNvSpPr>
          <p:nvPr/>
        </p:nvSpPr>
        <p:spPr bwMode="auto">
          <a:xfrm>
            <a:off x="4403725" y="1727200"/>
            <a:ext cx="10318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LOTS 8/8X</a:t>
            </a:r>
          </a:p>
        </p:txBody>
      </p:sp>
      <p:sp>
        <p:nvSpPr>
          <p:cNvPr id="19560" name="Rectangle 16"/>
          <p:cNvSpPr>
            <a:spLocks noChangeArrowheads="1"/>
          </p:cNvSpPr>
          <p:nvPr/>
        </p:nvSpPr>
        <p:spPr bwMode="auto">
          <a:xfrm>
            <a:off x="4474876" y="1958975"/>
            <a:ext cx="8800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200" b="1" dirty="0">
                <a:solidFill>
                  <a:srgbClr val="FFFFFF"/>
                </a:solidFill>
                <a:latin typeface="Arial "/>
              </a:rPr>
              <a:t>North </a:t>
            </a:r>
            <a:r>
              <a:rPr lang="es-ES_tradnl" sz="1200" b="1" dirty="0" err="1">
                <a:solidFill>
                  <a:srgbClr val="FFFFFF"/>
                </a:solidFill>
                <a:latin typeface="Arial "/>
              </a:rPr>
              <a:t>forest</a:t>
            </a:r>
            <a:endParaRPr lang="es-ES_tradnl" sz="1200" b="1" dirty="0">
              <a:solidFill>
                <a:srgbClr val="FFFFFF"/>
              </a:solidFill>
              <a:latin typeface="Arial "/>
            </a:endParaRPr>
          </a:p>
        </p:txBody>
      </p:sp>
      <p:cxnSp>
        <p:nvCxnSpPr>
          <p:cNvPr id="276696" name="276695 Conector angular"/>
          <p:cNvCxnSpPr>
            <a:stCxn id="19467" idx="2"/>
            <a:endCxn id="19508" idx="0"/>
          </p:cNvCxnSpPr>
          <p:nvPr/>
        </p:nvCxnSpPr>
        <p:spPr>
          <a:xfrm rot="16200000" flipH="1">
            <a:off x="3048012" y="2783692"/>
            <a:ext cx="555109" cy="554532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699" name="276698 Conector angular"/>
          <p:cNvCxnSpPr>
            <a:endCxn id="19514" idx="0"/>
          </p:cNvCxnSpPr>
          <p:nvPr/>
        </p:nvCxnSpPr>
        <p:spPr>
          <a:xfrm rot="10800000" flipV="1">
            <a:off x="2473325" y="3065463"/>
            <a:ext cx="619125" cy="2524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480" name="276479 Conector recto de flecha"/>
          <p:cNvCxnSpPr>
            <a:stCxn id="19514" idx="2"/>
          </p:cNvCxnSpPr>
          <p:nvPr/>
        </p:nvCxnSpPr>
        <p:spPr>
          <a:xfrm flipH="1">
            <a:off x="2473325" y="3722688"/>
            <a:ext cx="0" cy="1089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 de flecha"/>
          <p:cNvCxnSpPr>
            <a:stCxn id="19508" idx="2"/>
          </p:cNvCxnSpPr>
          <p:nvPr/>
        </p:nvCxnSpPr>
        <p:spPr>
          <a:xfrm>
            <a:off x="3602038" y="3727450"/>
            <a:ext cx="9525" cy="1084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 de flecha"/>
          <p:cNvCxnSpPr>
            <a:endCxn id="19539" idx="3"/>
          </p:cNvCxnSpPr>
          <p:nvPr/>
        </p:nvCxnSpPr>
        <p:spPr>
          <a:xfrm flipH="1" flipV="1">
            <a:off x="3419475" y="4068763"/>
            <a:ext cx="18732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angular"/>
          <p:cNvCxnSpPr/>
          <p:nvPr/>
        </p:nvCxnSpPr>
        <p:spPr>
          <a:xfrm rot="5400000">
            <a:off x="1325563" y="2522538"/>
            <a:ext cx="1179512" cy="531812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205 Conector recto de flecha"/>
          <p:cNvCxnSpPr/>
          <p:nvPr/>
        </p:nvCxnSpPr>
        <p:spPr>
          <a:xfrm>
            <a:off x="1492250" y="2236788"/>
            <a:ext cx="3175" cy="1154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68" name="276703 Grupo"/>
          <p:cNvGrpSpPr>
            <a:grpSpLocks/>
          </p:cNvGrpSpPr>
          <p:nvPr/>
        </p:nvGrpSpPr>
        <p:grpSpPr bwMode="auto">
          <a:xfrm>
            <a:off x="1219200" y="3770313"/>
            <a:ext cx="276225" cy="1041400"/>
            <a:chOff x="1219200" y="3770561"/>
            <a:chExt cx="276380" cy="1041153"/>
          </a:xfrm>
        </p:grpSpPr>
        <p:cxnSp>
          <p:nvCxnSpPr>
            <p:cNvPr id="215" name="214 Conector angular"/>
            <p:cNvCxnSpPr>
              <a:endCxn id="19536" idx="3"/>
            </p:cNvCxnSpPr>
            <p:nvPr/>
          </p:nvCxnSpPr>
          <p:spPr>
            <a:xfrm rot="5400000">
              <a:off x="970130" y="4019631"/>
              <a:ext cx="771342" cy="27320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 de flecha"/>
            <p:cNvCxnSpPr>
              <a:endCxn id="19533" idx="3"/>
            </p:cNvCxnSpPr>
            <p:nvPr/>
          </p:nvCxnSpPr>
          <p:spPr>
            <a:xfrm flipH="1">
              <a:off x="1233496" y="4062592"/>
              <a:ext cx="262084" cy="47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222 Conector recto de flecha"/>
            <p:cNvCxnSpPr/>
            <p:nvPr/>
          </p:nvCxnSpPr>
          <p:spPr>
            <a:xfrm flipH="1">
              <a:off x="1492403" y="4541903"/>
              <a:ext cx="3177" cy="2698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6712" name="276711 Conector recto de flecha"/>
          <p:cNvCxnSpPr>
            <a:stCxn id="19551" idx="1"/>
            <a:endCxn id="19551" idx="1"/>
          </p:cNvCxnSpPr>
          <p:nvPr/>
        </p:nvCxnSpPr>
        <p:spPr>
          <a:xfrm>
            <a:off x="5064125" y="45434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732" name="276731 Conector recto"/>
          <p:cNvCxnSpPr/>
          <p:nvPr/>
        </p:nvCxnSpPr>
        <p:spPr>
          <a:xfrm>
            <a:off x="4859338" y="3714750"/>
            <a:ext cx="9525" cy="828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734" name="276733 Conector recto de flecha"/>
          <p:cNvCxnSpPr>
            <a:stCxn id="19542" idx="3"/>
            <a:endCxn id="19548" idx="1"/>
          </p:cNvCxnSpPr>
          <p:nvPr/>
        </p:nvCxnSpPr>
        <p:spPr>
          <a:xfrm>
            <a:off x="4673600" y="4068763"/>
            <a:ext cx="39052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736" name="276735 Conector recto de flecha"/>
          <p:cNvCxnSpPr>
            <a:stCxn id="19545" idx="3"/>
            <a:endCxn id="19551" idx="1"/>
          </p:cNvCxnSpPr>
          <p:nvPr/>
        </p:nvCxnSpPr>
        <p:spPr>
          <a:xfrm>
            <a:off x="4659313" y="4543425"/>
            <a:ext cx="4048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773" name="276772 Conector recto de flecha"/>
          <p:cNvCxnSpPr>
            <a:endCxn id="19474" idx="0"/>
          </p:cNvCxnSpPr>
          <p:nvPr/>
        </p:nvCxnSpPr>
        <p:spPr>
          <a:xfrm>
            <a:off x="3270250" y="4811713"/>
            <a:ext cx="9525" cy="271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74" name="276779 Grupo"/>
          <p:cNvGrpSpPr>
            <a:grpSpLocks/>
          </p:cNvGrpSpPr>
          <p:nvPr/>
        </p:nvGrpSpPr>
        <p:grpSpPr bwMode="auto">
          <a:xfrm>
            <a:off x="1244600" y="4811713"/>
            <a:ext cx="4886325" cy="285750"/>
            <a:chOff x="1244845" y="4811714"/>
            <a:chExt cx="4886324" cy="285749"/>
          </a:xfrm>
        </p:grpSpPr>
        <p:cxnSp>
          <p:nvCxnSpPr>
            <p:cNvPr id="276745" name="276744 Conector angular"/>
            <p:cNvCxnSpPr>
              <a:stCxn id="19470" idx="0"/>
              <a:endCxn id="19464" idx="0"/>
            </p:cNvCxnSpPr>
            <p:nvPr/>
          </p:nvCxnSpPr>
          <p:spPr>
            <a:xfrm rot="16200000" flipH="1">
              <a:off x="3680864" y="2647157"/>
              <a:ext cx="14288" cy="4886324"/>
            </a:xfrm>
            <a:prstGeom prst="bentConnector3">
              <a:avLst>
                <a:gd name="adj1" fmla="val -1869277"/>
              </a:avLst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53" name="276752 Conector recto de flecha"/>
            <p:cNvCxnSpPr>
              <a:endCxn id="19476" idx="0"/>
            </p:cNvCxnSpPr>
            <p:nvPr/>
          </p:nvCxnSpPr>
          <p:spPr>
            <a:xfrm>
              <a:off x="1959220" y="4811714"/>
              <a:ext cx="0" cy="2714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61" name="276760 Conector recto de flecha"/>
            <p:cNvCxnSpPr>
              <a:endCxn id="19473" idx="0"/>
            </p:cNvCxnSpPr>
            <p:nvPr/>
          </p:nvCxnSpPr>
          <p:spPr>
            <a:xfrm>
              <a:off x="4007094" y="4811714"/>
              <a:ext cx="6350" cy="2587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65" name="276764 Conector recto de flecha"/>
            <p:cNvCxnSpPr>
              <a:endCxn id="19472" idx="0"/>
            </p:cNvCxnSpPr>
            <p:nvPr/>
          </p:nvCxnSpPr>
          <p:spPr>
            <a:xfrm flipH="1">
              <a:off x="4713532" y="4811714"/>
              <a:ext cx="11112" cy="2714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67" name="276766 Conector recto de flecha"/>
            <p:cNvCxnSpPr>
              <a:endCxn id="19471" idx="0"/>
            </p:cNvCxnSpPr>
            <p:nvPr/>
          </p:nvCxnSpPr>
          <p:spPr>
            <a:xfrm>
              <a:off x="5435844" y="4811714"/>
              <a:ext cx="4763" cy="2825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79" name="276778 Conector recto de flecha"/>
            <p:cNvCxnSpPr>
              <a:endCxn id="19475" idx="0"/>
            </p:cNvCxnSpPr>
            <p:nvPr/>
          </p:nvCxnSpPr>
          <p:spPr>
            <a:xfrm>
              <a:off x="2591045" y="4811714"/>
              <a:ext cx="1588" cy="2714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75" name="276789 Grupo"/>
          <p:cNvGrpSpPr>
            <a:grpSpLocks/>
          </p:cNvGrpSpPr>
          <p:nvPr/>
        </p:nvGrpSpPr>
        <p:grpSpPr bwMode="auto">
          <a:xfrm>
            <a:off x="6756400" y="2216150"/>
            <a:ext cx="471488" cy="1304925"/>
            <a:chOff x="6756888" y="2216151"/>
            <a:chExt cx="470389" cy="1304132"/>
          </a:xfrm>
        </p:grpSpPr>
        <p:cxnSp>
          <p:nvCxnSpPr>
            <p:cNvPr id="276784" name="276783 Conector recto"/>
            <p:cNvCxnSpPr>
              <a:stCxn id="19497" idx="2"/>
            </p:cNvCxnSpPr>
            <p:nvPr/>
          </p:nvCxnSpPr>
          <p:spPr>
            <a:xfrm>
              <a:off x="6756888" y="2216151"/>
              <a:ext cx="0" cy="675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86" name="276785 Conector recto de flecha"/>
            <p:cNvCxnSpPr>
              <a:endCxn id="19591" idx="1"/>
            </p:cNvCxnSpPr>
            <p:nvPr/>
          </p:nvCxnSpPr>
          <p:spPr>
            <a:xfrm>
              <a:off x="6756888" y="2892015"/>
              <a:ext cx="470389" cy="6282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76" name="Rectangle 8"/>
          <p:cNvSpPr>
            <a:spLocks noChangeArrowheads="1"/>
          </p:cNvSpPr>
          <p:nvPr/>
        </p:nvSpPr>
        <p:spPr bwMode="auto">
          <a:xfrm>
            <a:off x="7789863" y="1887538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200" b="1">
                <a:solidFill>
                  <a:srgbClr val="000000"/>
                </a:solidFill>
                <a:latin typeface="Arial "/>
              </a:rPr>
              <a:t>SERPETRO</a:t>
            </a:r>
          </a:p>
        </p:txBody>
      </p:sp>
      <p:sp>
        <p:nvSpPr>
          <p:cNvPr id="19577" name="Rectangle 109"/>
          <p:cNvSpPr>
            <a:spLocks noChangeArrowheads="1"/>
          </p:cNvSpPr>
          <p:nvPr/>
        </p:nvSpPr>
        <p:spPr bwMode="auto">
          <a:xfrm>
            <a:off x="4144963" y="6092825"/>
            <a:ext cx="1028700" cy="373063"/>
          </a:xfrm>
          <a:prstGeom prst="rect">
            <a:avLst/>
          </a:prstGeom>
          <a:gradFill rotWithShape="1">
            <a:gsLst>
              <a:gs pos="0">
                <a:srgbClr val="A2A200"/>
              </a:gs>
              <a:gs pos="50000">
                <a:srgbClr val="FFFF00"/>
              </a:gs>
              <a:gs pos="100000">
                <a:srgbClr val="A2A200"/>
              </a:gs>
            </a:gsLst>
            <a:lin ang="0" scaled="1"/>
          </a:gra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PE" b="1">
              <a:solidFill>
                <a:srgbClr val="000000"/>
              </a:solidFill>
              <a:latin typeface="Arial "/>
            </a:endParaRPr>
          </a:p>
        </p:txBody>
      </p:sp>
      <p:grpSp>
        <p:nvGrpSpPr>
          <p:cNvPr id="19578" name="276790 Grupo"/>
          <p:cNvGrpSpPr>
            <a:grpSpLocks/>
          </p:cNvGrpSpPr>
          <p:nvPr/>
        </p:nvGrpSpPr>
        <p:grpSpPr bwMode="auto">
          <a:xfrm>
            <a:off x="4392613" y="6105525"/>
            <a:ext cx="608012" cy="381000"/>
            <a:chOff x="4392387" y="6105251"/>
            <a:chExt cx="607916" cy="381274"/>
          </a:xfrm>
        </p:grpSpPr>
        <p:sp>
          <p:nvSpPr>
            <p:cNvPr id="19601" name="Line 7"/>
            <p:cNvSpPr>
              <a:spLocks noChangeShapeType="1"/>
            </p:cNvSpPr>
            <p:nvPr/>
          </p:nvSpPr>
          <p:spPr bwMode="auto">
            <a:xfrm>
              <a:off x="4403481" y="6105251"/>
              <a:ext cx="596822" cy="3606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02" name="Line 108"/>
            <p:cNvSpPr>
              <a:spLocks noChangeShapeType="1"/>
            </p:cNvSpPr>
            <p:nvPr/>
          </p:nvSpPr>
          <p:spPr bwMode="auto">
            <a:xfrm flipH="1">
              <a:off x="4392387" y="6105251"/>
              <a:ext cx="584720" cy="381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9579" name="Rectangle 110"/>
          <p:cNvSpPr>
            <a:spLocks noChangeArrowheads="1"/>
          </p:cNvSpPr>
          <p:nvPr/>
        </p:nvSpPr>
        <p:spPr bwMode="auto">
          <a:xfrm>
            <a:off x="4070350" y="6069013"/>
            <a:ext cx="113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Carbon</a:t>
            </a:r>
            <a:r>
              <a:rPr lang="es-ES_tradnl" sz="1000" b="1" dirty="0">
                <a:solidFill>
                  <a:srgbClr val="000000"/>
                </a:solidFill>
                <a:latin typeface="Arial "/>
              </a:rPr>
              <a:t> </a:t>
            </a:r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black</a:t>
            </a:r>
            <a:endParaRPr lang="es-ES_tradnl" sz="1000" b="1" dirty="0">
              <a:solidFill>
                <a:srgbClr val="000000"/>
              </a:solidFill>
              <a:latin typeface="Arial "/>
            </a:endParaRPr>
          </a:p>
          <a:p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plant</a:t>
            </a:r>
            <a:endParaRPr lang="es-ES_tradnl" sz="1000" b="1" dirty="0">
              <a:solidFill>
                <a:srgbClr val="000000"/>
              </a:solidFill>
              <a:latin typeface="Arial "/>
            </a:endParaRPr>
          </a:p>
        </p:txBody>
      </p:sp>
      <p:grpSp>
        <p:nvGrpSpPr>
          <p:cNvPr id="19580" name="380 Grupo"/>
          <p:cNvGrpSpPr>
            <a:grpSpLocks/>
          </p:cNvGrpSpPr>
          <p:nvPr/>
        </p:nvGrpSpPr>
        <p:grpSpPr bwMode="auto">
          <a:xfrm>
            <a:off x="2284413" y="6103938"/>
            <a:ext cx="608012" cy="381000"/>
            <a:chOff x="4392387" y="6105251"/>
            <a:chExt cx="607916" cy="381274"/>
          </a:xfrm>
        </p:grpSpPr>
        <p:sp>
          <p:nvSpPr>
            <p:cNvPr id="19599" name="Line 7"/>
            <p:cNvSpPr>
              <a:spLocks noChangeShapeType="1"/>
            </p:cNvSpPr>
            <p:nvPr/>
          </p:nvSpPr>
          <p:spPr bwMode="auto">
            <a:xfrm>
              <a:off x="4403481" y="6105251"/>
              <a:ext cx="596822" cy="3606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00" name="Line 108"/>
            <p:cNvSpPr>
              <a:spLocks noChangeShapeType="1"/>
            </p:cNvSpPr>
            <p:nvPr/>
          </p:nvSpPr>
          <p:spPr bwMode="auto">
            <a:xfrm flipH="1">
              <a:off x="4392387" y="6105251"/>
              <a:ext cx="584720" cy="381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9581" name="Rectangle 114"/>
          <p:cNvSpPr>
            <a:spLocks noChangeArrowheads="1"/>
          </p:cNvSpPr>
          <p:nvPr/>
        </p:nvSpPr>
        <p:spPr bwMode="auto">
          <a:xfrm>
            <a:off x="3116263" y="6086475"/>
            <a:ext cx="954087" cy="406400"/>
          </a:xfrm>
          <a:prstGeom prst="rect">
            <a:avLst/>
          </a:prstGeom>
          <a:gradFill rotWithShape="1">
            <a:gsLst>
              <a:gs pos="0">
                <a:srgbClr val="A2A200"/>
              </a:gs>
              <a:gs pos="50000">
                <a:srgbClr val="FFFF00"/>
              </a:gs>
              <a:gs pos="100000">
                <a:srgbClr val="A2A200"/>
              </a:gs>
            </a:gsLst>
            <a:lin ang="0" scaled="1"/>
          </a:gra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_tradnl" sz="1000" b="1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82" name="Rectangle 110"/>
          <p:cNvSpPr>
            <a:spLocks noChangeArrowheads="1"/>
          </p:cNvSpPr>
          <p:nvPr/>
        </p:nvSpPr>
        <p:spPr bwMode="auto">
          <a:xfrm>
            <a:off x="2046288" y="6075363"/>
            <a:ext cx="113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Solvent</a:t>
            </a:r>
            <a:r>
              <a:rPr lang="es-ES_tradnl" sz="1000" b="1" dirty="0">
                <a:solidFill>
                  <a:srgbClr val="000000"/>
                </a:solidFill>
                <a:latin typeface="Arial "/>
              </a:rPr>
              <a:t> </a:t>
            </a:r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plant</a:t>
            </a:r>
            <a:endParaRPr lang="es-ES_tradnl" sz="1000" b="1" dirty="0">
              <a:solidFill>
                <a:srgbClr val="000000"/>
              </a:solidFill>
              <a:latin typeface="Arial "/>
            </a:endParaRPr>
          </a:p>
        </p:txBody>
      </p:sp>
      <p:grpSp>
        <p:nvGrpSpPr>
          <p:cNvPr id="19583" name="377 Grupo"/>
          <p:cNvGrpSpPr>
            <a:grpSpLocks/>
          </p:cNvGrpSpPr>
          <p:nvPr/>
        </p:nvGrpSpPr>
        <p:grpSpPr bwMode="auto">
          <a:xfrm>
            <a:off x="3362325" y="6116638"/>
            <a:ext cx="608013" cy="381000"/>
            <a:chOff x="4392387" y="6105251"/>
            <a:chExt cx="607916" cy="381274"/>
          </a:xfrm>
        </p:grpSpPr>
        <p:sp>
          <p:nvSpPr>
            <p:cNvPr id="19597" name="Line 7"/>
            <p:cNvSpPr>
              <a:spLocks noChangeShapeType="1"/>
            </p:cNvSpPr>
            <p:nvPr/>
          </p:nvSpPr>
          <p:spPr bwMode="auto">
            <a:xfrm>
              <a:off x="4403481" y="6105251"/>
              <a:ext cx="596822" cy="3606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598" name="Line 108"/>
            <p:cNvSpPr>
              <a:spLocks noChangeShapeType="1"/>
            </p:cNvSpPr>
            <p:nvPr/>
          </p:nvSpPr>
          <p:spPr bwMode="auto">
            <a:xfrm flipH="1">
              <a:off x="4392387" y="6105251"/>
              <a:ext cx="584720" cy="381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9584" name="Rectangle 110"/>
          <p:cNvSpPr>
            <a:spLocks noChangeArrowheads="1"/>
          </p:cNvSpPr>
          <p:nvPr/>
        </p:nvSpPr>
        <p:spPr bwMode="auto">
          <a:xfrm>
            <a:off x="3059832" y="6165304"/>
            <a:ext cx="113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Fertilizer</a:t>
            </a:r>
            <a:r>
              <a:rPr lang="es-ES_tradnl" sz="1000" b="1" dirty="0">
                <a:solidFill>
                  <a:srgbClr val="000000"/>
                </a:solidFill>
                <a:latin typeface="Arial "/>
              </a:rPr>
              <a:t> </a:t>
            </a:r>
            <a:r>
              <a:rPr lang="es-ES_tradnl" sz="1000" b="1" dirty="0" err="1">
                <a:solidFill>
                  <a:srgbClr val="000000"/>
                </a:solidFill>
                <a:latin typeface="Arial "/>
              </a:rPr>
              <a:t>plant</a:t>
            </a:r>
            <a:endParaRPr lang="es-ES_tradnl" sz="1000" b="1" dirty="0">
              <a:solidFill>
                <a:srgbClr val="000000"/>
              </a:solidFill>
              <a:latin typeface="Arial "/>
            </a:endParaRPr>
          </a:p>
        </p:txBody>
      </p:sp>
      <p:cxnSp>
        <p:nvCxnSpPr>
          <p:cNvPr id="162" name="161 Conector recto de flecha"/>
          <p:cNvCxnSpPr/>
          <p:nvPr/>
        </p:nvCxnSpPr>
        <p:spPr>
          <a:xfrm>
            <a:off x="7691438" y="3679825"/>
            <a:ext cx="0" cy="180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86" name="157 Grupo"/>
          <p:cNvGrpSpPr>
            <a:grpSpLocks/>
          </p:cNvGrpSpPr>
          <p:nvPr/>
        </p:nvGrpSpPr>
        <p:grpSpPr bwMode="auto">
          <a:xfrm>
            <a:off x="7237413" y="3865563"/>
            <a:ext cx="879475" cy="388937"/>
            <a:chOff x="7227277" y="3325814"/>
            <a:chExt cx="880697" cy="388937"/>
          </a:xfrm>
        </p:grpSpPr>
        <p:sp>
          <p:nvSpPr>
            <p:cNvPr id="19594" name="Rectangle 91"/>
            <p:cNvSpPr>
              <a:spLocks noChangeArrowheads="1"/>
            </p:cNvSpPr>
            <p:nvPr/>
          </p:nvSpPr>
          <p:spPr bwMode="auto">
            <a:xfrm>
              <a:off x="7227277" y="3325814"/>
              <a:ext cx="880697" cy="388937"/>
            </a:xfrm>
            <a:prstGeom prst="rect">
              <a:avLst/>
            </a:prstGeom>
            <a:solidFill>
              <a:srgbClr val="3366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PE" b="1">
                <a:solidFill>
                  <a:srgbClr val="000000"/>
                </a:solidFill>
                <a:latin typeface="Arial "/>
              </a:endParaRPr>
            </a:p>
          </p:txBody>
        </p:sp>
        <p:sp>
          <p:nvSpPr>
            <p:cNvPr id="19595" name="Rectangle 92"/>
            <p:cNvSpPr>
              <a:spLocks noChangeArrowheads="1"/>
            </p:cNvSpPr>
            <p:nvPr/>
          </p:nvSpPr>
          <p:spPr bwMode="auto">
            <a:xfrm>
              <a:off x="7381832" y="3378200"/>
              <a:ext cx="7037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FFFFFF"/>
                  </a:solidFill>
                  <a:latin typeface="Arial "/>
                </a:rPr>
                <a:t>PTA. VTAS.</a:t>
              </a:r>
            </a:p>
          </p:txBody>
        </p:sp>
        <p:sp>
          <p:nvSpPr>
            <p:cNvPr id="19596" name="Rectangle 93"/>
            <p:cNvSpPr>
              <a:spLocks noChangeArrowheads="1"/>
            </p:cNvSpPr>
            <p:nvPr/>
          </p:nvSpPr>
          <p:spPr bwMode="auto">
            <a:xfrm>
              <a:off x="7381647" y="3529013"/>
              <a:ext cx="69890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FFFFFF"/>
                  </a:solidFill>
                  <a:latin typeface="Arial "/>
                </a:rPr>
                <a:t>PUCALLPA</a:t>
              </a:r>
            </a:p>
          </p:txBody>
        </p:sp>
      </p:grpSp>
      <p:grpSp>
        <p:nvGrpSpPr>
          <p:cNvPr id="19587" name="1 Grupo"/>
          <p:cNvGrpSpPr>
            <a:grpSpLocks/>
          </p:cNvGrpSpPr>
          <p:nvPr/>
        </p:nvGrpSpPr>
        <p:grpSpPr bwMode="auto">
          <a:xfrm>
            <a:off x="7227888" y="3325813"/>
            <a:ext cx="879475" cy="388937"/>
            <a:chOff x="7227277" y="3325814"/>
            <a:chExt cx="880697" cy="388937"/>
          </a:xfrm>
        </p:grpSpPr>
        <p:sp>
          <p:nvSpPr>
            <p:cNvPr id="19591" name="Rectangle 91"/>
            <p:cNvSpPr>
              <a:spLocks noChangeArrowheads="1"/>
            </p:cNvSpPr>
            <p:nvPr/>
          </p:nvSpPr>
          <p:spPr bwMode="auto">
            <a:xfrm>
              <a:off x="7227277" y="3325814"/>
              <a:ext cx="880697" cy="388937"/>
            </a:xfrm>
            <a:prstGeom prst="rect">
              <a:avLst/>
            </a:prstGeom>
            <a:solidFill>
              <a:srgbClr val="3366FF"/>
            </a:solidFill>
            <a:ln w="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PE" b="1">
                <a:solidFill>
                  <a:srgbClr val="000000"/>
                </a:solidFill>
                <a:latin typeface="Arial "/>
              </a:endParaRPr>
            </a:p>
          </p:txBody>
        </p:sp>
        <p:sp>
          <p:nvSpPr>
            <p:cNvPr id="19593" name="Rectangle 93"/>
            <p:cNvSpPr>
              <a:spLocks noChangeArrowheads="1"/>
            </p:cNvSpPr>
            <p:nvPr/>
          </p:nvSpPr>
          <p:spPr bwMode="auto">
            <a:xfrm>
              <a:off x="7307805" y="3356993"/>
              <a:ext cx="69890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 dirty="0">
                  <a:solidFill>
                    <a:srgbClr val="FFFFFF"/>
                  </a:solidFill>
                  <a:latin typeface="Arial "/>
                </a:rPr>
                <a:t>PUCALLPA</a:t>
              </a:r>
            </a:p>
          </p:txBody>
        </p:sp>
      </p:grpSp>
      <p:sp>
        <p:nvSpPr>
          <p:cNvPr id="19588" name="Rectangle 133"/>
          <p:cNvSpPr>
            <a:spLocks noChangeArrowheads="1"/>
          </p:cNvSpPr>
          <p:nvPr/>
        </p:nvSpPr>
        <p:spPr bwMode="auto">
          <a:xfrm>
            <a:off x="7031038" y="5891213"/>
            <a:ext cx="98425" cy="1095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89" name="Text Box 134"/>
          <p:cNvSpPr txBox="1">
            <a:spLocks noChangeArrowheads="1"/>
          </p:cNvSpPr>
          <p:nvPr/>
        </p:nvSpPr>
        <p:spPr bwMode="auto">
          <a:xfrm>
            <a:off x="7097713" y="5818188"/>
            <a:ext cx="1293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dirty="0" err="1">
                <a:solidFill>
                  <a:srgbClr val="000000"/>
                </a:solidFill>
                <a:latin typeface="Arial "/>
              </a:rPr>
              <a:t>Disabled</a:t>
            </a:r>
            <a:endParaRPr lang="es-MX" sz="12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590" name="1 Título"/>
          <p:cNvSpPr>
            <a:spLocks noGrp="1"/>
          </p:cNvSpPr>
          <p:nvPr>
            <p:ph type="title"/>
          </p:nvPr>
        </p:nvSpPr>
        <p:spPr bwMode="auto">
          <a:xfrm>
            <a:off x="879475" y="539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PETROPERU after privatization</a:t>
            </a:r>
          </a:p>
        </p:txBody>
      </p:sp>
      <p:sp>
        <p:nvSpPr>
          <p:cNvPr id="163" name="Rectangle 127"/>
          <p:cNvSpPr>
            <a:spLocks noChangeArrowheads="1"/>
          </p:cNvSpPr>
          <p:nvPr/>
        </p:nvSpPr>
        <p:spPr bwMode="auto">
          <a:xfrm>
            <a:off x="1044067" y="3559175"/>
            <a:ext cx="6476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REFINERY</a:t>
            </a:r>
          </a:p>
        </p:txBody>
      </p:sp>
      <p:sp>
        <p:nvSpPr>
          <p:cNvPr id="164" name="Rectangle 106"/>
          <p:cNvSpPr>
            <a:spLocks noChangeArrowheads="1"/>
          </p:cNvSpPr>
          <p:nvPr/>
        </p:nvSpPr>
        <p:spPr bwMode="auto">
          <a:xfrm>
            <a:off x="2051720" y="3501008"/>
            <a:ext cx="832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REFINERY</a:t>
            </a:r>
          </a:p>
        </p:txBody>
      </p:sp>
      <p:sp>
        <p:nvSpPr>
          <p:cNvPr id="165" name="Rectangle 95"/>
          <p:cNvSpPr>
            <a:spLocks noChangeArrowheads="1"/>
          </p:cNvSpPr>
          <p:nvPr/>
        </p:nvSpPr>
        <p:spPr bwMode="auto">
          <a:xfrm>
            <a:off x="3295650" y="3419028"/>
            <a:ext cx="65723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CONCHAN</a:t>
            </a:r>
          </a:p>
        </p:txBody>
      </p:sp>
      <p:sp>
        <p:nvSpPr>
          <p:cNvPr id="166" name="Rectangle 96"/>
          <p:cNvSpPr>
            <a:spLocks noChangeArrowheads="1"/>
          </p:cNvSpPr>
          <p:nvPr/>
        </p:nvSpPr>
        <p:spPr bwMode="auto">
          <a:xfrm>
            <a:off x="4622800" y="3501008"/>
            <a:ext cx="6476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REFINERY</a:t>
            </a:r>
          </a:p>
        </p:txBody>
      </p:sp>
      <p:sp>
        <p:nvSpPr>
          <p:cNvPr id="167" name="Rectangle 140"/>
          <p:cNvSpPr>
            <a:spLocks noChangeArrowheads="1"/>
          </p:cNvSpPr>
          <p:nvPr/>
        </p:nvSpPr>
        <p:spPr bwMode="auto">
          <a:xfrm>
            <a:off x="6084168" y="3501008"/>
            <a:ext cx="6476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REFINERY</a:t>
            </a:r>
          </a:p>
        </p:txBody>
      </p:sp>
      <p:sp>
        <p:nvSpPr>
          <p:cNvPr id="168" name="Rectangle 92"/>
          <p:cNvSpPr>
            <a:spLocks noChangeArrowheads="1"/>
          </p:cNvSpPr>
          <p:nvPr/>
        </p:nvSpPr>
        <p:spPr bwMode="auto">
          <a:xfrm>
            <a:off x="7308304" y="3491136"/>
            <a:ext cx="6476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REFINERY</a:t>
            </a:r>
          </a:p>
        </p:txBody>
      </p:sp>
      <p:sp>
        <p:nvSpPr>
          <p:cNvPr id="169" name="Rectangle 39"/>
          <p:cNvSpPr>
            <a:spLocks noChangeArrowheads="1"/>
          </p:cNvSpPr>
          <p:nvPr/>
        </p:nvSpPr>
        <p:spPr bwMode="auto">
          <a:xfrm>
            <a:off x="1040681" y="5291237"/>
            <a:ext cx="434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70" name="Rectangle 36"/>
          <p:cNvSpPr>
            <a:spLocks noChangeArrowheads="1"/>
          </p:cNvSpPr>
          <p:nvPr/>
        </p:nvSpPr>
        <p:spPr bwMode="auto">
          <a:xfrm>
            <a:off x="2446338" y="5085184"/>
            <a:ext cx="3413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ETEN</a:t>
            </a:r>
          </a:p>
        </p:txBody>
      </p:sp>
      <p:sp>
        <p:nvSpPr>
          <p:cNvPr id="171" name="Rectangle 33"/>
          <p:cNvSpPr>
            <a:spLocks noChangeArrowheads="1"/>
          </p:cNvSpPr>
          <p:nvPr/>
        </p:nvSpPr>
        <p:spPr bwMode="auto">
          <a:xfrm>
            <a:off x="3131840" y="5291236"/>
            <a:ext cx="434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72" name="Rectangle 31"/>
          <p:cNvSpPr>
            <a:spLocks noChangeArrowheads="1"/>
          </p:cNvSpPr>
          <p:nvPr/>
        </p:nvSpPr>
        <p:spPr bwMode="auto">
          <a:xfrm>
            <a:off x="3848993" y="5291236"/>
            <a:ext cx="434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73" name="Rectangle 29"/>
          <p:cNvSpPr>
            <a:spLocks noChangeArrowheads="1"/>
          </p:cNvSpPr>
          <p:nvPr/>
        </p:nvSpPr>
        <p:spPr bwMode="auto">
          <a:xfrm>
            <a:off x="4499992" y="5291236"/>
            <a:ext cx="434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74" name="Rectangle 27"/>
          <p:cNvSpPr>
            <a:spLocks noChangeArrowheads="1"/>
          </p:cNvSpPr>
          <p:nvPr/>
        </p:nvSpPr>
        <p:spPr bwMode="auto">
          <a:xfrm>
            <a:off x="5220072" y="5291236"/>
            <a:ext cx="434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TERM. </a:t>
            </a:r>
          </a:p>
        </p:txBody>
      </p:sp>
      <p:sp>
        <p:nvSpPr>
          <p:cNvPr id="175" name="Rectangle 19"/>
          <p:cNvSpPr>
            <a:spLocks noChangeArrowheads="1"/>
          </p:cNvSpPr>
          <p:nvPr/>
        </p:nvSpPr>
        <p:spPr bwMode="auto">
          <a:xfrm>
            <a:off x="6015459" y="5157192"/>
            <a:ext cx="212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000" b="1" dirty="0">
                <a:solidFill>
                  <a:srgbClr val="FFFFFF"/>
                </a:solidFill>
                <a:latin typeface="Arial "/>
              </a:rPr>
              <a:t>ILO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8 Título"/>
          <p:cNvSpPr>
            <a:spLocks noGrp="1"/>
          </p:cNvSpPr>
          <p:nvPr>
            <p:ph type="title"/>
          </p:nvPr>
        </p:nvSpPr>
        <p:spPr bwMode="auto">
          <a:xfrm>
            <a:off x="2041525" y="115888"/>
            <a:ext cx="69945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sz="2000" dirty="0"/>
              <a:t>                          Petroperú </a:t>
            </a:r>
            <a:r>
              <a:rPr lang="es-PE" sz="2000" dirty="0" err="1"/>
              <a:t>is</a:t>
            </a:r>
            <a:r>
              <a:rPr lang="es-PE" sz="2000" dirty="0"/>
              <a:t> </a:t>
            </a:r>
            <a:r>
              <a:rPr lang="es-PE" sz="2000" dirty="0" err="1"/>
              <a:t>available</a:t>
            </a:r>
            <a:r>
              <a:rPr lang="es-PE" sz="2000" dirty="0"/>
              <a:t> to </a:t>
            </a:r>
            <a:r>
              <a:rPr lang="es-PE" sz="2000" dirty="0" err="1"/>
              <a:t>pay</a:t>
            </a:r>
            <a:endParaRPr lang="es-PE" sz="20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571625"/>
            <a:ext cx="77231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8 CuadroTexto"/>
          <p:cNvSpPr txBox="1">
            <a:spLocks noChangeArrowheads="1"/>
          </p:cNvSpPr>
          <p:nvPr/>
        </p:nvSpPr>
        <p:spPr bwMode="auto">
          <a:xfrm>
            <a:off x="1258888" y="6369050"/>
            <a:ext cx="352211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100" dirty="0" err="1"/>
              <a:t>Source</a:t>
            </a:r>
            <a:r>
              <a:rPr lang="es-ES" sz="1100" dirty="0"/>
              <a:t>: COFIDE. Informe Financiero Detallado. 2011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0" b="41071"/>
          <a:stretch>
            <a:fillRect/>
          </a:stretch>
        </p:blipFill>
        <p:spPr bwMode="auto">
          <a:xfrm>
            <a:off x="2916238" y="188913"/>
            <a:ext cx="20161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989661" y="1691987"/>
            <a:ext cx="3429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err="1"/>
              <a:t>Projected</a:t>
            </a:r>
            <a:r>
              <a:rPr lang="es-PE" sz="1600" b="1" dirty="0"/>
              <a:t> </a:t>
            </a:r>
            <a:r>
              <a:rPr lang="es-PE" sz="1600" b="1" dirty="0" err="1"/>
              <a:t>profits</a:t>
            </a:r>
            <a:endParaRPr lang="es-PE" sz="1600" b="1" dirty="0"/>
          </a:p>
          <a:p>
            <a:pPr algn="ctr"/>
            <a:r>
              <a:rPr lang="es-PE" sz="1600" b="1" dirty="0"/>
              <a:t>(</a:t>
            </a:r>
            <a:r>
              <a:rPr lang="es-PE" sz="1600" b="1" dirty="0" err="1"/>
              <a:t>Thousand</a:t>
            </a:r>
            <a:r>
              <a:rPr lang="es-PE" sz="1600" b="1" dirty="0"/>
              <a:t> of US$)</a:t>
            </a:r>
            <a:endParaRPr lang="es-ES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059832" y="5229200"/>
            <a:ext cx="2520280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Pre-</a:t>
            </a:r>
            <a:r>
              <a:rPr lang="es-PE" sz="1200" b="1" dirty="0" err="1"/>
              <a:t>tax</a:t>
            </a:r>
            <a:r>
              <a:rPr lang="es-PE" sz="1200" b="1" dirty="0"/>
              <a:t> </a:t>
            </a:r>
            <a:r>
              <a:rPr lang="es-PE" sz="1200" b="1" dirty="0" err="1"/>
              <a:t>Profit</a:t>
            </a:r>
            <a:r>
              <a:rPr lang="es-PE" sz="1200" b="1" dirty="0"/>
              <a:t> (</a:t>
            </a:r>
            <a:r>
              <a:rPr lang="es-PE" sz="1200" b="1" dirty="0" err="1"/>
              <a:t>Loss</a:t>
            </a:r>
            <a:r>
              <a:rPr lang="es-PE" sz="1200" b="1" dirty="0"/>
              <a:t>)</a:t>
            </a:r>
            <a:endParaRPr lang="es-ES" sz="1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181118" y="5229200"/>
            <a:ext cx="1991282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Net </a:t>
            </a:r>
            <a:r>
              <a:rPr lang="es-PE" sz="1200" b="1" dirty="0" err="1"/>
              <a:t>Profit</a:t>
            </a:r>
            <a:r>
              <a:rPr lang="es-PE" sz="1200" b="1" dirty="0"/>
              <a:t> (</a:t>
            </a:r>
            <a:r>
              <a:rPr lang="es-PE" sz="1200" b="1" dirty="0" err="1"/>
              <a:t>Loss</a:t>
            </a:r>
            <a:r>
              <a:rPr lang="es-PE" sz="1200" b="1" dirty="0"/>
              <a:t>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913762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Schedule</a:t>
            </a:r>
            <a:endParaRPr lang="es-ES" dirty="0"/>
          </a:p>
        </p:txBody>
      </p:sp>
      <p:pic>
        <p:nvPicPr>
          <p:cNvPr id="4" name="2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54" t="8667" r="20363" b="12544"/>
          <a:stretch>
            <a:fillRect/>
          </a:stretch>
        </p:blipFill>
        <p:spPr bwMode="auto">
          <a:xfrm>
            <a:off x="2659063" y="1406525"/>
            <a:ext cx="489108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3 CuadroTexto"/>
          <p:cNvSpPr txBox="1">
            <a:spLocks noChangeArrowheads="1"/>
          </p:cNvSpPr>
          <p:nvPr/>
        </p:nvSpPr>
        <p:spPr bwMode="auto">
          <a:xfrm>
            <a:off x="1373032" y="2139950"/>
            <a:ext cx="151304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 err="1"/>
              <a:t>Feasibility</a:t>
            </a:r>
            <a:r>
              <a:rPr lang="es-PE" sz="1600" dirty="0"/>
              <a:t> </a:t>
            </a:r>
            <a:r>
              <a:rPr lang="es-PE" sz="1600" dirty="0" err="1"/>
              <a:t>study</a:t>
            </a:r>
            <a:endParaRPr lang="es-PE" sz="1600" dirty="0"/>
          </a:p>
        </p:txBody>
      </p:sp>
      <p:sp>
        <p:nvSpPr>
          <p:cNvPr id="6" name="24 CuadroTexto"/>
          <p:cNvSpPr txBox="1">
            <a:spLocks noChangeArrowheads="1"/>
          </p:cNvSpPr>
          <p:nvPr/>
        </p:nvSpPr>
        <p:spPr bwMode="auto">
          <a:xfrm>
            <a:off x="2005706" y="2487613"/>
            <a:ext cx="880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 err="1"/>
              <a:t>Advising</a:t>
            </a:r>
            <a:endParaRPr lang="es-PE" sz="1600" dirty="0"/>
          </a:p>
        </p:txBody>
      </p:sp>
      <p:sp>
        <p:nvSpPr>
          <p:cNvPr id="7" name="25 CuadroTexto"/>
          <p:cNvSpPr txBox="1">
            <a:spLocks noChangeArrowheads="1"/>
          </p:cNvSpPr>
          <p:nvPr/>
        </p:nvSpPr>
        <p:spPr bwMode="auto">
          <a:xfrm>
            <a:off x="916112" y="2836863"/>
            <a:ext cx="1969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/>
              <a:t>Social </a:t>
            </a:r>
            <a:r>
              <a:rPr lang="es-PE" sz="1600" dirty="0" err="1"/>
              <a:t>administration</a:t>
            </a:r>
            <a:r>
              <a:rPr lang="es-PE" sz="1600" dirty="0"/>
              <a:t> </a:t>
            </a:r>
          </a:p>
        </p:txBody>
      </p:sp>
      <p:sp>
        <p:nvSpPr>
          <p:cNvPr id="8" name="26 CuadroTexto"/>
          <p:cNvSpPr txBox="1">
            <a:spLocks noChangeArrowheads="1"/>
          </p:cNvSpPr>
          <p:nvPr/>
        </p:nvSpPr>
        <p:spPr bwMode="auto">
          <a:xfrm>
            <a:off x="1626370" y="3184525"/>
            <a:ext cx="12597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/>
              <a:t>Technologies</a:t>
            </a:r>
          </a:p>
        </p:txBody>
      </p:sp>
      <p:sp>
        <p:nvSpPr>
          <p:cNvPr id="9" name="27 CuadroTexto"/>
          <p:cNvSpPr txBox="1">
            <a:spLocks noChangeArrowheads="1"/>
          </p:cNvSpPr>
          <p:nvPr/>
        </p:nvSpPr>
        <p:spPr bwMode="auto">
          <a:xfrm>
            <a:off x="-161298" y="3533775"/>
            <a:ext cx="3047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 err="1"/>
              <a:t>Environmental</a:t>
            </a:r>
            <a:r>
              <a:rPr lang="es-PE" sz="1600" dirty="0"/>
              <a:t> </a:t>
            </a:r>
            <a:r>
              <a:rPr lang="es-PE" sz="1600" dirty="0" err="1"/>
              <a:t>Impact</a:t>
            </a:r>
            <a:r>
              <a:rPr lang="es-PE" sz="1600" dirty="0"/>
              <a:t> </a:t>
            </a:r>
            <a:r>
              <a:rPr lang="es-PE" sz="1600" dirty="0" err="1"/>
              <a:t>Assessment</a:t>
            </a:r>
            <a:endParaRPr lang="es-PE" sz="1600" dirty="0"/>
          </a:p>
        </p:txBody>
      </p:sp>
      <p:sp>
        <p:nvSpPr>
          <p:cNvPr id="10" name="28 CuadroTexto"/>
          <p:cNvSpPr txBox="1">
            <a:spLocks noChangeArrowheads="1"/>
          </p:cNvSpPr>
          <p:nvPr/>
        </p:nvSpPr>
        <p:spPr bwMode="auto">
          <a:xfrm>
            <a:off x="2311400" y="3881438"/>
            <a:ext cx="574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/>
              <a:t>PMC</a:t>
            </a:r>
          </a:p>
        </p:txBody>
      </p:sp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1899843" y="4229100"/>
            <a:ext cx="98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/>
              <a:t>FEED-EPC</a:t>
            </a:r>
          </a:p>
          <a:p>
            <a:pPr algn="r"/>
            <a:endParaRPr lang="es-PE" sz="1600" dirty="0"/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1288137" y="4578350"/>
            <a:ext cx="1597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/>
              <a:t>Test and </a:t>
            </a:r>
            <a:r>
              <a:rPr lang="es-PE" sz="1600" dirty="0" err="1"/>
              <a:t>Start</a:t>
            </a:r>
            <a:r>
              <a:rPr lang="es-PE" sz="1600" dirty="0"/>
              <a:t>-up</a:t>
            </a: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2460958" y="4926013"/>
            <a:ext cx="425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600" dirty="0"/>
              <a:t>HR</a:t>
            </a:r>
          </a:p>
        </p:txBody>
      </p:sp>
      <p:sp>
        <p:nvSpPr>
          <p:cNvPr id="14" name="32 CuadroTexto"/>
          <p:cNvSpPr txBox="1">
            <a:spLocks noChangeArrowheads="1"/>
          </p:cNvSpPr>
          <p:nvPr/>
        </p:nvSpPr>
        <p:spPr bwMode="auto">
          <a:xfrm>
            <a:off x="7605250" y="1982788"/>
            <a:ext cx="114723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PE" sz="1600" dirty="0" err="1"/>
              <a:t>Approval</a:t>
            </a:r>
            <a:r>
              <a:rPr lang="es-PE" sz="1600" dirty="0"/>
              <a:t> of</a:t>
            </a:r>
          </a:p>
          <a:p>
            <a:pPr algn="ctr"/>
            <a:r>
              <a:rPr lang="es-PE" sz="1600" dirty="0"/>
              <a:t>EIA</a:t>
            </a:r>
          </a:p>
        </p:txBody>
      </p:sp>
      <p:sp>
        <p:nvSpPr>
          <p:cNvPr id="15" name="33 CuadroTexto"/>
          <p:cNvSpPr txBox="1">
            <a:spLocks noChangeArrowheads="1"/>
          </p:cNvSpPr>
          <p:nvPr/>
        </p:nvSpPr>
        <p:spPr bwMode="auto">
          <a:xfrm>
            <a:off x="7607301" y="3871913"/>
            <a:ext cx="153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1600" dirty="0" err="1"/>
              <a:t>Mechanic</a:t>
            </a:r>
            <a:r>
              <a:rPr lang="es-PE" sz="1600" dirty="0"/>
              <a:t> </a:t>
            </a:r>
            <a:r>
              <a:rPr lang="es-PE" sz="1600" dirty="0" err="1"/>
              <a:t>completion</a:t>
            </a:r>
            <a:endParaRPr lang="es-PE" sz="1600" dirty="0"/>
          </a:p>
        </p:txBody>
      </p:sp>
      <p:sp>
        <p:nvSpPr>
          <p:cNvPr id="16" name="34 CuadroTexto"/>
          <p:cNvSpPr txBox="1">
            <a:spLocks noChangeArrowheads="1"/>
          </p:cNvSpPr>
          <p:nvPr/>
        </p:nvSpPr>
        <p:spPr bwMode="auto">
          <a:xfrm>
            <a:off x="7607300" y="4489450"/>
            <a:ext cx="16635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1600" dirty="0" err="1"/>
              <a:t>Start</a:t>
            </a:r>
            <a:r>
              <a:rPr lang="es-PE" sz="1600" dirty="0"/>
              <a:t> of </a:t>
            </a:r>
            <a:r>
              <a:rPr lang="es-PE" sz="1600" dirty="0" err="1"/>
              <a:t>operation</a:t>
            </a:r>
            <a:endParaRPr lang="es-PE" sz="1600" dirty="0"/>
          </a:p>
        </p:txBody>
      </p:sp>
      <p:cxnSp>
        <p:nvCxnSpPr>
          <p:cNvPr id="19" name="18 Conector recto de flecha"/>
          <p:cNvCxnSpPr>
            <a:stCxn id="15" idx="1"/>
          </p:cNvCxnSpPr>
          <p:nvPr/>
        </p:nvCxnSpPr>
        <p:spPr>
          <a:xfrm flipH="1">
            <a:off x="6954839" y="4164301"/>
            <a:ext cx="652462" cy="404524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6" idx="1"/>
          </p:cNvCxnSpPr>
          <p:nvPr/>
        </p:nvCxnSpPr>
        <p:spPr>
          <a:xfrm flipH="1">
            <a:off x="7280276" y="4658727"/>
            <a:ext cx="327024" cy="414923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1 Rectángulo"/>
          <p:cNvSpPr/>
          <p:nvPr/>
        </p:nvSpPr>
        <p:spPr>
          <a:xfrm rot="21372010">
            <a:off x="4475163" y="2760663"/>
            <a:ext cx="2468562" cy="376237"/>
          </a:xfrm>
          <a:custGeom>
            <a:avLst/>
            <a:gdLst>
              <a:gd name="connsiteX0" fmla="*/ 0 w 2454588"/>
              <a:gd name="connsiteY0" fmla="*/ 0 h 334041"/>
              <a:gd name="connsiteX1" fmla="*/ 2454588 w 2454588"/>
              <a:gd name="connsiteY1" fmla="*/ 0 h 334041"/>
              <a:gd name="connsiteX2" fmla="*/ 2454588 w 2454588"/>
              <a:gd name="connsiteY2" fmla="*/ 334041 h 334041"/>
              <a:gd name="connsiteX3" fmla="*/ 0 w 2454588"/>
              <a:gd name="connsiteY3" fmla="*/ 334041 h 334041"/>
              <a:gd name="connsiteX4" fmla="*/ 0 w 2454588"/>
              <a:gd name="connsiteY4" fmla="*/ 0 h 334041"/>
              <a:gd name="connsiteX0" fmla="*/ 0 w 2454810"/>
              <a:gd name="connsiteY0" fmla="*/ 0 h 378604"/>
              <a:gd name="connsiteX1" fmla="*/ 2454810 w 2454810"/>
              <a:gd name="connsiteY1" fmla="*/ 44563 h 378604"/>
              <a:gd name="connsiteX2" fmla="*/ 2454810 w 2454810"/>
              <a:gd name="connsiteY2" fmla="*/ 378604 h 378604"/>
              <a:gd name="connsiteX3" fmla="*/ 222 w 2454810"/>
              <a:gd name="connsiteY3" fmla="*/ 378604 h 378604"/>
              <a:gd name="connsiteX4" fmla="*/ 0 w 2454810"/>
              <a:gd name="connsiteY4" fmla="*/ 0 h 378604"/>
              <a:gd name="connsiteX0" fmla="*/ 28314 w 2483124"/>
              <a:gd name="connsiteY0" fmla="*/ 0 h 378604"/>
              <a:gd name="connsiteX1" fmla="*/ 2483124 w 2483124"/>
              <a:gd name="connsiteY1" fmla="*/ 44563 h 378604"/>
              <a:gd name="connsiteX2" fmla="*/ 2483124 w 2483124"/>
              <a:gd name="connsiteY2" fmla="*/ 378604 h 378604"/>
              <a:gd name="connsiteX3" fmla="*/ 0 w 2483124"/>
              <a:gd name="connsiteY3" fmla="*/ 281249 h 378604"/>
              <a:gd name="connsiteX4" fmla="*/ 28314 w 2483124"/>
              <a:gd name="connsiteY4" fmla="*/ 0 h 378604"/>
              <a:gd name="connsiteX0" fmla="*/ 28314 w 2493482"/>
              <a:gd name="connsiteY0" fmla="*/ 0 h 378604"/>
              <a:gd name="connsiteX1" fmla="*/ 2493482 w 2493482"/>
              <a:gd name="connsiteY1" fmla="*/ 80253 h 378604"/>
              <a:gd name="connsiteX2" fmla="*/ 2483124 w 2493482"/>
              <a:gd name="connsiteY2" fmla="*/ 378604 h 378604"/>
              <a:gd name="connsiteX3" fmla="*/ 0 w 2493482"/>
              <a:gd name="connsiteY3" fmla="*/ 281249 h 378604"/>
              <a:gd name="connsiteX4" fmla="*/ 28314 w 2493482"/>
              <a:gd name="connsiteY4" fmla="*/ 0 h 378604"/>
              <a:gd name="connsiteX0" fmla="*/ 28314 w 2483124"/>
              <a:gd name="connsiteY0" fmla="*/ 0 h 378604"/>
              <a:gd name="connsiteX1" fmla="*/ 2468559 w 2483124"/>
              <a:gd name="connsiteY1" fmla="*/ 72234 h 378604"/>
              <a:gd name="connsiteX2" fmla="*/ 2483124 w 2483124"/>
              <a:gd name="connsiteY2" fmla="*/ 378604 h 378604"/>
              <a:gd name="connsiteX3" fmla="*/ 0 w 2483124"/>
              <a:gd name="connsiteY3" fmla="*/ 281249 h 378604"/>
              <a:gd name="connsiteX4" fmla="*/ 28314 w 2483124"/>
              <a:gd name="connsiteY4" fmla="*/ 0 h 378604"/>
              <a:gd name="connsiteX0" fmla="*/ 28314 w 2468559"/>
              <a:gd name="connsiteY0" fmla="*/ 0 h 376079"/>
              <a:gd name="connsiteX1" fmla="*/ 2468559 w 2468559"/>
              <a:gd name="connsiteY1" fmla="*/ 72234 h 376079"/>
              <a:gd name="connsiteX2" fmla="*/ 2445108 w 2468559"/>
              <a:gd name="connsiteY2" fmla="*/ 376079 h 376079"/>
              <a:gd name="connsiteX3" fmla="*/ 0 w 2468559"/>
              <a:gd name="connsiteY3" fmla="*/ 281249 h 376079"/>
              <a:gd name="connsiteX4" fmla="*/ 28314 w 2468559"/>
              <a:gd name="connsiteY4" fmla="*/ 0 h 3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559" h="376079">
                <a:moveTo>
                  <a:pt x="28314" y="0"/>
                </a:moveTo>
                <a:lnTo>
                  <a:pt x="2468559" y="72234"/>
                </a:lnTo>
                <a:lnTo>
                  <a:pt x="2445108" y="376079"/>
                </a:lnTo>
                <a:lnTo>
                  <a:pt x="0" y="281249"/>
                </a:lnTo>
                <a:lnTo>
                  <a:pt x="28314" y="0"/>
                </a:lnTo>
                <a:close/>
              </a:path>
            </a:pathLst>
          </a:custGeom>
          <a:solidFill>
            <a:srgbClr val="00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1 Rectángulo"/>
          <p:cNvSpPr/>
          <p:nvPr/>
        </p:nvSpPr>
        <p:spPr>
          <a:xfrm rot="21405886">
            <a:off x="3716338" y="3575050"/>
            <a:ext cx="1501775" cy="355600"/>
          </a:xfrm>
          <a:custGeom>
            <a:avLst/>
            <a:gdLst>
              <a:gd name="connsiteX0" fmla="*/ 0 w 2454588"/>
              <a:gd name="connsiteY0" fmla="*/ 0 h 334041"/>
              <a:gd name="connsiteX1" fmla="*/ 2454588 w 2454588"/>
              <a:gd name="connsiteY1" fmla="*/ 0 h 334041"/>
              <a:gd name="connsiteX2" fmla="*/ 2454588 w 2454588"/>
              <a:gd name="connsiteY2" fmla="*/ 334041 h 334041"/>
              <a:gd name="connsiteX3" fmla="*/ 0 w 2454588"/>
              <a:gd name="connsiteY3" fmla="*/ 334041 h 334041"/>
              <a:gd name="connsiteX4" fmla="*/ 0 w 2454588"/>
              <a:gd name="connsiteY4" fmla="*/ 0 h 334041"/>
              <a:gd name="connsiteX0" fmla="*/ 0 w 2454810"/>
              <a:gd name="connsiteY0" fmla="*/ 0 h 378604"/>
              <a:gd name="connsiteX1" fmla="*/ 2454810 w 2454810"/>
              <a:gd name="connsiteY1" fmla="*/ 44563 h 378604"/>
              <a:gd name="connsiteX2" fmla="*/ 2454810 w 2454810"/>
              <a:gd name="connsiteY2" fmla="*/ 378604 h 378604"/>
              <a:gd name="connsiteX3" fmla="*/ 222 w 2454810"/>
              <a:gd name="connsiteY3" fmla="*/ 378604 h 378604"/>
              <a:gd name="connsiteX4" fmla="*/ 0 w 2454810"/>
              <a:gd name="connsiteY4" fmla="*/ 0 h 378604"/>
              <a:gd name="connsiteX0" fmla="*/ 28314 w 2483124"/>
              <a:gd name="connsiteY0" fmla="*/ 0 h 378604"/>
              <a:gd name="connsiteX1" fmla="*/ 2483124 w 2483124"/>
              <a:gd name="connsiteY1" fmla="*/ 44563 h 378604"/>
              <a:gd name="connsiteX2" fmla="*/ 2483124 w 2483124"/>
              <a:gd name="connsiteY2" fmla="*/ 378604 h 378604"/>
              <a:gd name="connsiteX3" fmla="*/ 0 w 2483124"/>
              <a:gd name="connsiteY3" fmla="*/ 281249 h 378604"/>
              <a:gd name="connsiteX4" fmla="*/ 28314 w 2483124"/>
              <a:gd name="connsiteY4" fmla="*/ 0 h 378604"/>
              <a:gd name="connsiteX0" fmla="*/ 28314 w 2493482"/>
              <a:gd name="connsiteY0" fmla="*/ 0 h 378604"/>
              <a:gd name="connsiteX1" fmla="*/ 2493482 w 2493482"/>
              <a:gd name="connsiteY1" fmla="*/ 80253 h 378604"/>
              <a:gd name="connsiteX2" fmla="*/ 2483124 w 2493482"/>
              <a:gd name="connsiteY2" fmla="*/ 378604 h 378604"/>
              <a:gd name="connsiteX3" fmla="*/ 0 w 2493482"/>
              <a:gd name="connsiteY3" fmla="*/ 281249 h 378604"/>
              <a:gd name="connsiteX4" fmla="*/ 28314 w 2493482"/>
              <a:gd name="connsiteY4" fmla="*/ 0 h 378604"/>
              <a:gd name="connsiteX0" fmla="*/ 28314 w 2483124"/>
              <a:gd name="connsiteY0" fmla="*/ 0 h 378604"/>
              <a:gd name="connsiteX1" fmla="*/ 2468559 w 2483124"/>
              <a:gd name="connsiteY1" fmla="*/ 72234 h 378604"/>
              <a:gd name="connsiteX2" fmla="*/ 2483124 w 2483124"/>
              <a:gd name="connsiteY2" fmla="*/ 378604 h 378604"/>
              <a:gd name="connsiteX3" fmla="*/ 0 w 2483124"/>
              <a:gd name="connsiteY3" fmla="*/ 281249 h 378604"/>
              <a:gd name="connsiteX4" fmla="*/ 28314 w 2483124"/>
              <a:gd name="connsiteY4" fmla="*/ 0 h 378604"/>
              <a:gd name="connsiteX0" fmla="*/ 28314 w 2468559"/>
              <a:gd name="connsiteY0" fmla="*/ 0 h 376079"/>
              <a:gd name="connsiteX1" fmla="*/ 2468559 w 2468559"/>
              <a:gd name="connsiteY1" fmla="*/ 72234 h 376079"/>
              <a:gd name="connsiteX2" fmla="*/ 2445108 w 2468559"/>
              <a:gd name="connsiteY2" fmla="*/ 376079 h 376079"/>
              <a:gd name="connsiteX3" fmla="*/ 0 w 2468559"/>
              <a:gd name="connsiteY3" fmla="*/ 281249 h 376079"/>
              <a:gd name="connsiteX4" fmla="*/ 28314 w 2468559"/>
              <a:gd name="connsiteY4" fmla="*/ 0 h 3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559" h="376079">
                <a:moveTo>
                  <a:pt x="28314" y="0"/>
                </a:moveTo>
                <a:lnTo>
                  <a:pt x="2468559" y="72234"/>
                </a:lnTo>
                <a:lnTo>
                  <a:pt x="2445108" y="376079"/>
                </a:lnTo>
                <a:lnTo>
                  <a:pt x="0" y="281249"/>
                </a:lnTo>
                <a:lnTo>
                  <a:pt x="28314" y="0"/>
                </a:lnTo>
                <a:close/>
              </a:path>
            </a:pathLst>
          </a:custGeom>
          <a:solidFill>
            <a:srgbClr val="00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4536281" y="3702347"/>
            <a:ext cx="71437" cy="7431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4" name="23 Conector recto de flecha"/>
          <p:cNvCxnSpPr>
            <a:stCxn id="14" idx="1"/>
          </p:cNvCxnSpPr>
          <p:nvPr/>
        </p:nvCxnSpPr>
        <p:spPr>
          <a:xfrm flipH="1">
            <a:off x="4606932" y="2275176"/>
            <a:ext cx="2998318" cy="1426874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40 CuadroTexto"/>
          <p:cNvSpPr txBox="1">
            <a:spLocks noChangeArrowheads="1"/>
          </p:cNvSpPr>
          <p:nvPr/>
        </p:nvSpPr>
        <p:spPr bwMode="auto">
          <a:xfrm>
            <a:off x="2380540" y="5795963"/>
            <a:ext cx="34320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dirty="0"/>
              <a:t>Estimated Investment amount / Class 2</a:t>
            </a:r>
          </a:p>
          <a:p>
            <a:pPr algn="ctr"/>
            <a:r>
              <a:rPr lang="en-US" sz="1600" dirty="0"/>
              <a:t>(July 2012)</a:t>
            </a:r>
          </a:p>
        </p:txBody>
      </p:sp>
      <p:cxnSp>
        <p:nvCxnSpPr>
          <p:cNvPr id="26" name="25 Conector recto de flecha"/>
          <p:cNvCxnSpPr>
            <a:stCxn id="25" idx="0"/>
          </p:cNvCxnSpPr>
          <p:nvPr/>
        </p:nvCxnSpPr>
        <p:spPr>
          <a:xfrm flipV="1">
            <a:off x="4096555" y="4595813"/>
            <a:ext cx="938995" cy="120015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5035550" y="4489450"/>
            <a:ext cx="71438" cy="587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646073" y="4500747"/>
            <a:ext cx="108000" cy="108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44 CuadroTexto"/>
          <p:cNvSpPr txBox="1">
            <a:spLocks noChangeArrowheads="1"/>
          </p:cNvSpPr>
          <p:nvPr/>
        </p:nvSpPr>
        <p:spPr bwMode="auto">
          <a:xfrm>
            <a:off x="7607300" y="3448050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1600" dirty="0" err="1"/>
              <a:t>Financing</a:t>
            </a:r>
            <a:r>
              <a:rPr lang="es-PE" sz="1600" dirty="0"/>
              <a:t>	</a:t>
            </a:r>
          </a:p>
        </p:txBody>
      </p:sp>
      <p:cxnSp>
        <p:nvCxnSpPr>
          <p:cNvPr id="30" name="29 Conector recto de flecha"/>
          <p:cNvCxnSpPr>
            <a:stCxn id="29" idx="1"/>
          </p:cNvCxnSpPr>
          <p:nvPr/>
        </p:nvCxnSpPr>
        <p:spPr>
          <a:xfrm flipH="1">
            <a:off x="5710238" y="3617327"/>
            <a:ext cx="1897062" cy="913398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1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400" dirty="0" err="1"/>
              <a:t>Return</a:t>
            </a:r>
            <a:r>
              <a:rPr lang="es-ES" sz="2400" dirty="0"/>
              <a:t> to </a:t>
            </a:r>
            <a:r>
              <a:rPr lang="es-ES" sz="2400" dirty="0" err="1"/>
              <a:t>Upstream</a:t>
            </a:r>
            <a:r>
              <a:rPr lang="es-ES" sz="2400" dirty="0"/>
              <a:t> (Access to </a:t>
            </a:r>
            <a:r>
              <a:rPr lang="es-ES" sz="2400" dirty="0" err="1"/>
              <a:t>production</a:t>
            </a:r>
            <a:r>
              <a:rPr lang="es-ES" sz="2400" dirty="0"/>
              <a:t>)</a:t>
            </a:r>
            <a:endParaRPr lang="es-PE" sz="24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9388" y="981075"/>
            <a:ext cx="8856662" cy="935038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0"/>
          <a:lstStyle/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400" dirty="0"/>
              <a:t>In the next years, oil lots with contracts that will finish will start to reverse to the Peruvian State. There is a state policy that </a:t>
            </a:r>
            <a:r>
              <a:rPr lang="en-US" sz="1400" dirty="0" err="1"/>
              <a:t>Petroperú</a:t>
            </a:r>
            <a:r>
              <a:rPr lang="en-US" sz="1400" dirty="0"/>
              <a:t> will participate again in the production phase associated with investors. </a:t>
            </a:r>
            <a:r>
              <a:rPr lang="en-US" sz="1400" dirty="0" err="1"/>
              <a:t>Perupetro</a:t>
            </a:r>
            <a:r>
              <a:rPr lang="en-US" sz="1400" dirty="0"/>
              <a:t> is designing the policy allowing joint participation of </a:t>
            </a:r>
            <a:r>
              <a:rPr lang="en-US" sz="1400" dirty="0" err="1"/>
              <a:t>Petroperú</a:t>
            </a:r>
            <a:r>
              <a:rPr lang="en-US" sz="1400" dirty="0"/>
              <a:t>.</a:t>
            </a:r>
            <a:r>
              <a:rPr lang="es-ES" sz="1400" dirty="0">
                <a:latin typeface="+mj-lt"/>
              </a:rPr>
              <a:t> </a:t>
            </a:r>
            <a:endParaRPr lang="es-PE" sz="14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1400" dirty="0">
              <a:latin typeface="+mj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36166"/>
              </p:ext>
            </p:extLst>
          </p:nvPr>
        </p:nvGraphicFramePr>
        <p:xfrm>
          <a:off x="323526" y="2138394"/>
          <a:ext cx="8367219" cy="2874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04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5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17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6554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59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II (INTEROIL)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IV (INTEROIL)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VII / VI (SAPET)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1 – AB (PLUSPETROL NORTE)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4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II (PETROLERA MONTERRICO)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I (GMP)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V (GMP)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Z – 2B (SAVIA)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X (PETROBRAS)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8 (PLUSPETROL)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4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LOTS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33108"/>
              </p:ext>
            </p:extLst>
          </p:nvPr>
        </p:nvGraphicFramePr>
        <p:xfrm>
          <a:off x="323526" y="5251061"/>
          <a:ext cx="25202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Lots</a:t>
                      </a:r>
                      <a:r>
                        <a:rPr lang="es-P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es-PE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s-P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northwestern</a:t>
                      </a:r>
                      <a:r>
                        <a:rPr lang="es-P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P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Lots in the north and central forest</a:t>
                      </a:r>
                      <a:endParaRPr lang="es-P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84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1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s-ES_tradnl" sz="2400" b="1" dirty="0">
                <a:solidFill>
                  <a:srgbClr val="FF3300"/>
                </a:solidFill>
                <a:latin typeface="Tahoma" pitchFamily="34" charset="0"/>
              </a:rPr>
              <a:t>PETROPERÚ </a:t>
            </a:r>
            <a:r>
              <a:rPr lang="es-ES_tradnl" sz="2400" b="1" dirty="0" err="1">
                <a:solidFill>
                  <a:srgbClr val="FF3300"/>
                </a:solidFill>
                <a:latin typeface="Tahoma" pitchFamily="34" charset="0"/>
              </a:rPr>
              <a:t>S.A.’s</a:t>
            </a:r>
            <a:r>
              <a:rPr lang="es-ES_tradnl" sz="24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_tradnl" sz="2400" b="1" dirty="0" err="1">
                <a:solidFill>
                  <a:srgbClr val="FF3300"/>
                </a:solidFill>
                <a:latin typeface="Tahoma" pitchFamily="34" charset="0"/>
              </a:rPr>
              <a:t>proposal</a:t>
            </a:r>
            <a:endParaRPr lang="es-PE" sz="24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925" y="1125538"/>
            <a:ext cx="885825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es-ES" dirty="0"/>
          </a:p>
          <a:p>
            <a:pPr marL="285750" indent="-285750" algn="just">
              <a:buFontTx/>
              <a:buChar char="-"/>
              <a:defRPr/>
            </a:pPr>
            <a:r>
              <a:rPr lang="en-US" dirty="0"/>
              <a:t>It is necessary to </a:t>
            </a:r>
            <a:r>
              <a:rPr lang="en-US" b="1" dirty="0"/>
              <a:t>articulate a State Policy </a:t>
            </a:r>
            <a:r>
              <a:rPr lang="en-US" dirty="0"/>
              <a:t>regarding the governmental decision of PETROPERÚ return to Upstream. This policy has to be conducted in </a:t>
            </a:r>
            <a:r>
              <a:rPr lang="en-US" b="1" dirty="0"/>
              <a:t>permanent coordination</a:t>
            </a:r>
            <a:r>
              <a:rPr lang="en-US" dirty="0"/>
              <a:t> with MINEM and PETROPERÚ.</a:t>
            </a:r>
            <a:endParaRPr lang="es-ES" dirty="0"/>
          </a:p>
          <a:p>
            <a:pPr algn="just">
              <a:defRPr/>
            </a:pPr>
            <a:endParaRPr lang="es-ES" b="1" dirty="0"/>
          </a:p>
          <a:p>
            <a:pPr marL="285750" indent="-285750" algn="just">
              <a:buFontTx/>
              <a:buChar char="-"/>
              <a:defRPr/>
            </a:pPr>
            <a:endParaRPr lang="es-ES" b="1" dirty="0"/>
          </a:p>
          <a:p>
            <a:pPr marL="285750" indent="-285750" algn="just">
              <a:buFontTx/>
              <a:buChar char="-"/>
              <a:defRPr/>
            </a:pPr>
            <a:r>
              <a:rPr lang="en-US" dirty="0"/>
              <a:t>The </a:t>
            </a:r>
            <a:r>
              <a:rPr lang="en-US" b="1" dirty="0"/>
              <a:t>PETROPERÚ modality return to </a:t>
            </a:r>
            <a:r>
              <a:rPr lang="es-ES" b="1" dirty="0"/>
              <a:t>«</a:t>
            </a:r>
            <a:r>
              <a:rPr lang="en-US" b="1" dirty="0"/>
              <a:t>upstream</a:t>
            </a:r>
            <a:r>
              <a:rPr lang="es-ES" b="1" dirty="0"/>
              <a:t>»</a:t>
            </a:r>
            <a:r>
              <a:rPr lang="en-US" b="1" dirty="0"/>
              <a:t> should be assessed on a case- by-case basis</a:t>
            </a:r>
            <a:r>
              <a:rPr lang="en-US" dirty="0"/>
              <a:t>, as geological conditions, production volume and contractual arrangements are different in each agreement.</a:t>
            </a:r>
            <a:endParaRPr lang="es-ES" dirty="0"/>
          </a:p>
          <a:p>
            <a:pPr marL="285750" indent="-285750" algn="just">
              <a:buFontTx/>
              <a:buChar char="-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373376"/>
            <a:ext cx="9144000" cy="1584016"/>
          </a:xfrm>
          <a:prstGeom prst="rect">
            <a:avLst/>
          </a:prstGeom>
          <a:gradFill>
            <a:gsLst>
              <a:gs pos="0">
                <a:srgbClr val="D12421">
                  <a:alpha val="75000"/>
                </a:srgbClr>
              </a:gs>
              <a:gs pos="50000">
                <a:srgbClr val="D12421">
                  <a:lumMod val="100000"/>
                  <a:alpha val="50000"/>
                </a:srgbClr>
              </a:gs>
              <a:gs pos="100000">
                <a:srgbClr val="D12421">
                  <a:alpha val="15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P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892" name="AutoShape 2" descr="data:image/jpg;base64,/9j/4AAQSkZJRgABAQAAAQABAAD/2wCEAAkGBhQREBUUExIWFBUVFx8aFxgWGRodGRgYHhsdHB4fGB4dHyYgISUjIRUaHy8gJicpLS4sIB41NTA2NicrLSkBCQoKDgwOGA8PFywkHiQsLCwyLDEtLjI0LCwqKSkvLDI1LTUsLCw1NSksLC8pLSkuKSwxKiksKS4pNS41KSwpKf/AABEIAHIAeAMBIgACEQEDEQH/xAAcAAEAAgMBAQEAAAAAAAAAAAAABQYBBAcDCAL/xABBEAACAQMBBQQGCAUACwAAAAABAgMABBEFBhIhMUETIlFhBxQycYGRFSMzQlJicqFDgrHB0RYkNmN0krLC4fDx/8QAGQEBAAMBAQAAAAAAAAAAAAAAAAIDBAEF/8QALBEAAgIBAQUIAQUAAAAAAAAAAAECAxEhBBIxQVEycYGRocHh8CITUmGx0f/aAAwDAQACEQMRAD8A7fSlK4cFKUoBSla+o6gkETyyNuogyx8v89AKAj9qNpo7CAyycSeCIDxdvAeA6k9BXJ4vSrfCYuXRlJ+yKjcA8AR3h781DbVbSvfXBlfgo4Rp+BPD3nmT4+4VEVfGCS1M0rG3ofQuyu1kV/Fvx91l4SRn2kP9weh6/tU3Xzhs/rslncLNEeI4MvR16q3v/Y4PSvoLRtXjuoEmiOUcZ8weoPmDwNVyjgthPeN2lKVAsFKUoBSlKAUpSgFKUoBXGfSftj6zN6tE31MTd4jk8g/svIeefAVcfSZth6pB2MTYnmHMc0TkW955D4npXJtD2bnvG3YIywX2mPBE/Ux4fDnVsFzZTZLP4ojaVbvoLTrbhc3jTyDmlqO6D4Fzz+BFZ9e0c8PVLofmEnH5b9ddsUWw2DaJrKgVCrr6MNrPVbjsZGxDMcceSScgfcfZP8vhWu+x8FyC2nXPasBk282Flx+U8A3/ALxqqTQsjFWUqynDKwwQfAjpUsqSM8oTqliSwz6epVP9Gu1XrltuSNmaHCtnmy/df44wfMedXCqGsGhPKyKUpXDopSlAKUpQCtDXdajtLd55D3UHLqx6KPMnhW7LKFUsxCqoySTgADmSa5Vrm3kl/OIbO1WQo2YpHG8QeW+EPcXrhmzgeBplLiXVUTtzu8ufJEJc2geRr3VGK9r3kgXhLIPugDmkYHDeOCfjW5LBd3sQ3uz0+xHsKe6hHkvtSHz5GsCOK2cySMLy7PFpH70MbeWftGHie6OlScGz09ye3u5TGp5F+LsPyJ0Hy91Zbdp5L4XiejTRXs6yuPVr+l7kXDp+mQc0nu2HVj2UfwA4/PNe30jYcvoyPHlK2fnirJAtrB9jbK5H35u8T8OQ/atj6ffluREeG4MV50tvin2/Jf6WuUnrh+MseiKXJoNnOQ1pM9pMDlUmbKFum5IOKn31+r2Br5vVrpex1GMYjdsAXAHJJDy3j91xwPzFWe4s7S49uLsHP8SLl/MvLFRWraMyIsV0d+H+BdJkmFunnu+KH3qcitdG1qWqaf3mvcjYo3R3LM+PFdz593Epmz+syafeLJukFCVlQ8CV5MpHj1HmBX0HZ3iSxrJGwZHUMpHUHlXFtd0x7lW3wPXYEBk3eIuoMcJYyPaYDnjmPdgTPok2s3W9TkPdbLQk9DzZPj7Q+PiK9R4kso8JwlTPckdWpSlVkxSlKAVhmAGScAcyaw7hQSSABzJqmbWyXN2BHbBWhI7xV1DMfBgxBAHh1qqy1Q7+hbVXvvGcLqR22W0EF4vZC5dIQe+scWWlIPDDEhQvXiONQNrI0g9WsoTGje0FOZJPOaTw8uCity22PKnNxKsYH3EIeQ/Luj3k1PWVuShjt4+yi++xPE+cjnn7q8uzaZN7r49Fx+D1luVxxHVLrw+TS07S4bTBO7NOOvOKM/lH3j51JLp0kv1sz7i/ifmf0isC5ig+zAlk/Gw7i/pHX31qM0s7Z70jeQJx7scBU69hnbre8L9q9zFZtWv46vqb41C3i+zi7Q/ik5fAf+BWTtTJ+CLHhun/ADXlDs1O33Av6iP7ZrY/0Rl/EnzP+K9SFUK1iKSMcpyk8tnkdTgl+1h3D+KP/H/2siFo1YoVngb216Y/OvQ+dYk2WnHIK3ub/OK1Oymt23t1kPjjgff0NZ7djrm96P4y6oshfKOj1RpX+khVR4pCqI2beU+1ayH+HL4xPyz0z86ftFphUm6iQwlJAJ4hztrjOQV/I57yty6V0eCUSZaNRvEESQn2JF67o/7flUTfWGCrxAPvL2aCQ92aPrazn8Q5xSH3VGi2Vcv07OPo+77p5GmyMdohjPc+nf8Af56lo2H2qF/bBjgSphZV8G8R5NzHxHSrFXDLWd9MuEu7fee2dijK3Bl496GYfdkXmCeeM+Ndp0zUo7iJJYm3kcZB/sfAjkRW6S5o85ZT3ZcUbVKUqJIrm0epYkETDMZXvAc8k8CD4jH9ahfU4zxE6Y/MrBvkAf2NXC+0iKYguvEcMgkHHwr8QaBAnKMH9WT/AFrNfslN7TmtS2u6dekWVi2gjziNHuG926nx6/0qS+gZ5sdq6xoOSLyHuA4fMmrIqgDAAA8BWanVRXSsQjgjOyU+0yLtdmoU5rvnxbj+3KpNEAGAAB4DlWaVcQFKUoBQilKAir/Z2N+8n1bjiCvAZ8x/cVF3OkyMrb8W9vd2VFxiQdHTHJgePv41aaVVbUrFh+fQnCbg8o5pqOmushVlDvIuPrBuxXsY5LKfuTLyWTxxnpUfs1qbac7vHvyWZbE8TD6+0flmRPLlvDusPMV1plBGDxFR93s/BJIJWjAlAwJFJV8eBZcEjyORU4JxWG8llk42dpYfX79XoblpdpKivGwdGGVZTkEHwpWjY6Elu5MJMascvGPsy3VlX7jHru4B6jrSplBQdodT1CfXmsbW+NsgtxIPq0cZ68xnjnxqS2H2ou/pC4029eOeSBBIs0ahd5Tu8HUcAe+Og6+VVvaDQfXNqWi7eaD/AFQHfgbdfh0zg8Dmug7JbCW2mhzCHeST7SWVt6R/ecAY8gB50OlKN/qN5rF/bQ6l6rHbFCoMUbcGUcOIzzyedXfZPSruDtPWr/1ze3dz6tE3Mb2fZ55yPl51zW12atL3aDVBeeyhjKfWtHxKjPJhnlXStkdmLOyEgs+TkF/rWk4jOObHHM0BSIbzVL3VdQgt9R9XS1ddxWiR1IYHgcrnhu+fOrJ6M9rp72O4juQnbWsxhd4/YkxniPkeXDkeGcVy3XdAurnUdZe0llV4ZEZ4o2KmZCDvDI6jGQOOcnriuqeimaybTkNim4ufrUY70iy4G92hPEnlg8sYwByoDW2M2iuJ9X1SCWQtFbsgiXCjcB3s8QMnkOZNTu1LuvYOLr1aJJR2xwC0gPdWNcqfadlHDjjlVJ2QvUttotUimcRtPuPFvnAcDJ7pPM97l5Hwr9elvUUmuNNtYnEkxvEcohyQg6tjlzzx6A+FAXHb/VvVdMupgSrLEwUg4IZhuqR7iwNaPot2v+kdOjkY5lj+rm8d9QO9/MMN7yahPTnOXtLezQ9+8uUQe4Hn/wAxSoXaaU7OaibqGMm0u4ijRr7Kzovc92efuMnhQEttT6R+z16yskfEavifB4F5VKop/TvA+9h4VYPSrrU1npU01u/ZyKUwwAOMuAeBBHI1y7WtjJIdBOoS5N69wl27kd5QSQq+WN/fI8T5Crz6W74T7PPKvsyrE49zMrD+tASu0+rSpoL3CyMswtUkDjgd/dU54cOZqN9HPpTW9CW92vYXZQMoI3VnUjIaPPUjju/Lrj32s/2ak/4JP+hK09J2Gg1LQ7JZMpKkCmKZODxtzBB6jPNf6HjQGx6adpbixsI5baUxOZ1UkBTlSjnHeBHMClcz9KGu3qWa6fqEZaaOVXiuV9ieMKy5P5hvDPXxGeJUB29rKyXUBKezF60e6Mv9YYx4LnGO6eOOh8DUnYalFOm/DIkqZxvIwYZHMZFUjbpxJP2MX226+YgmGkLWswjlDDiQmSmOWTjnjM1sXcJIbmSLBid49wjkd23iVse4jdPgQR0oDW2g2D0l5TPdwxdpM4G88jLvuRgAd8DPDkK3dndC0+wmeG1WKKWQBnjDkuVXO6SrMTgb5+dNYuEi1C2eUhUMM0aM3siVnhIGeQZlVwPHDCoYEfSHZ/xvpAy4+92Hqu7v/p+5nlnhzoCwWNlZQTT3EZjSSYF5n3/aEZKsTlsAKcgkYwedeVtpdhZSz3K9lA7kCdu03V3mww3lLboJzkcAePnVX2Z08vdTQOD2csN0wJHDEt0VdfgULe5xX5hZ/o2OeRhE8l7EWaQZCGNkh3mGRw+pJ5jnQFq2i2f0+/AF1HDKQoKkthwrnCkMpDAM3AccE1r7PbK6Zp85S2jhjnK7xBctNudT32LAftUNtTG3rscy98blpG5UcCkl0x3hz5PGh8gTU3o9wi3N9E5UTNMXCn2mi7GMKy9SowVyORBFAbt/ptnczWs0nZySJl7Zt89QGLIAcNwCnOD0r965YWt2nYXG44WRDuFhkODvIMc+ODw6jPSqFetuWluGyGl0hYoOeTMey7ifmOYzjwXP3TUlqcDLrAcAlZLiCN+B4FYXkjb95EP6l8KAumsWcM0DRXAUxSYRgxwG3iABnI4k4Ax1xUfPoVlJZraMqNbZEapvnG8rcEB3s5BU8M54Vp+kIk20agEntlk4f7hWuP6wgfGoTR8+rwqQcjUUkOQf4y9ufkZiKAuE1lazQeqHceIqY+zDc1TAK8Dvd3ug8cjhXlpuo2UFqvYzQrbRYjVhICi+C7xJ48R1qsbPwsuqngdySS7kB8GDxRsPiFjYe9q1Y5pToln2Dxyyq8AQBOCsFHccbxyw5ZJHEjIFAXHaPRbW/gEFwEdZfs+IDZAzvRHnkDjkdOfClVC6uFSTTOwWR4bWGJhJgd1JnSAGTiCO4j8ADg5yAKUB0jHWmMUpXDgIzWMdaUroM0xSlcAxTd69aUoAR+1KUoBTFKUApujwpSgGKUpQH//Z"/>
          <p:cNvSpPr>
            <a:spLocks noChangeAspect="1" noChangeArrowheads="1"/>
          </p:cNvSpPr>
          <p:nvPr/>
        </p:nvSpPr>
        <p:spPr bwMode="auto">
          <a:xfrm>
            <a:off x="77788" y="-528638"/>
            <a:ext cx="1143000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37893" name="Control 1"/>
          <p:cNvSpPr>
            <a:spLocks noChangeArrowheads="1" noChangeShapeType="1"/>
          </p:cNvSpPr>
          <p:nvPr/>
        </p:nvSpPr>
        <p:spPr bwMode="auto">
          <a:xfrm>
            <a:off x="1295400" y="2967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0" y="4679523"/>
            <a:ext cx="9144000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2. </a:t>
            </a:r>
            <a:r>
              <a:rPr lang="es-E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The</a:t>
            </a:r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s-E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south</a:t>
            </a:r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s-E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andean</a:t>
            </a:r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gas pipeline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373688"/>
            <a:ext cx="9144000" cy="158432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50000"/>
                </a:schemeClr>
              </a:gs>
              <a:gs pos="50000">
                <a:schemeClr val="bg1">
                  <a:lumMod val="7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PE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5788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sz="1800" dirty="0"/>
              <a:t>MAIN RESULTS </a:t>
            </a:r>
            <a:endParaRPr lang="es-ES" sz="1800" dirty="0"/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107950" y="908050"/>
            <a:ext cx="8712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6463" indent="-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600" dirty="0">
                <a:latin typeface="Verdana" pitchFamily="34" charset="0"/>
              </a:rPr>
              <a:t>Impact around to 1% of GDP.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600" dirty="0">
                <a:latin typeface="Verdana" pitchFamily="34" charset="0"/>
              </a:rPr>
              <a:t>It will generate 40,000 new employments approximately.</a:t>
            </a:r>
            <a:endParaRPr lang="es-PE" sz="1600" dirty="0"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600" dirty="0">
                <a:latin typeface="Verdana" pitchFamily="34" charset="0"/>
              </a:rPr>
              <a:t>Increase the country energetic security.</a:t>
            </a:r>
            <a:r>
              <a:rPr lang="es-PE" sz="1600" dirty="0">
                <a:latin typeface="Verdana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600" dirty="0">
                <a:latin typeface="Verdana" pitchFamily="34" charset="0"/>
              </a:rPr>
              <a:t>Origin of the first petrochemical pole in the country.</a:t>
            </a:r>
            <a:endParaRPr lang="es-PE" sz="1600" dirty="0"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600" dirty="0">
                <a:latin typeface="Verdana" pitchFamily="34" charset="0"/>
              </a:rPr>
              <a:t>It will allow the development of other industries.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1600" dirty="0">
                <a:latin typeface="Verdana" pitchFamily="34" charset="0"/>
              </a:rPr>
              <a:t>Mainly, it will give access to south the cheapest and cleanest energy, carrying nature gas to important cities in the south of the country (Cusco, </a:t>
            </a:r>
            <a:r>
              <a:rPr lang="en-US" sz="1600" dirty="0" err="1">
                <a:latin typeface="Verdana" pitchFamily="34" charset="0"/>
              </a:rPr>
              <a:t>Juliaca</a:t>
            </a:r>
            <a:r>
              <a:rPr lang="en-US" sz="1600" dirty="0">
                <a:latin typeface="Verdana" pitchFamily="34" charset="0"/>
              </a:rPr>
              <a:t>, Arequipa, </a:t>
            </a:r>
            <a:r>
              <a:rPr lang="en-US" sz="1600" dirty="0" err="1">
                <a:latin typeface="Verdana" pitchFamily="34" charset="0"/>
              </a:rPr>
              <a:t>Ilo</a:t>
            </a:r>
            <a:r>
              <a:rPr lang="en-US" sz="1600" dirty="0">
                <a:latin typeface="Verdana" pitchFamily="34" charset="0"/>
              </a:rPr>
              <a:t>, </a:t>
            </a:r>
            <a:r>
              <a:rPr lang="en-US" sz="1600" dirty="0" err="1">
                <a:latin typeface="Verdana" pitchFamily="34" charset="0"/>
              </a:rPr>
              <a:t>Quillabamba</a:t>
            </a:r>
            <a:r>
              <a:rPr lang="en-US" sz="1600" dirty="0">
                <a:latin typeface="Verdana" pitchFamily="34" charset="0"/>
              </a:rPr>
              <a:t>, </a:t>
            </a:r>
            <a:r>
              <a:rPr lang="en-US" sz="1600" dirty="0" err="1">
                <a:latin typeface="Verdana" pitchFamily="34" charset="0"/>
              </a:rPr>
              <a:t>Matarani</a:t>
            </a:r>
            <a:r>
              <a:rPr lang="en-US" sz="1600" dirty="0">
                <a:latin typeface="Verdana" pitchFamily="34" charset="0"/>
              </a:rPr>
              <a:t>, Moquegua).</a:t>
            </a:r>
            <a:endParaRPr lang="es-PE" sz="1600" dirty="0">
              <a:latin typeface="Verdana" pitchFamily="34" charset="0"/>
            </a:endParaRPr>
          </a:p>
        </p:txBody>
      </p:sp>
      <p:sp>
        <p:nvSpPr>
          <p:cNvPr id="24580" name="3 Rectángulo"/>
          <p:cNvSpPr>
            <a:spLocks noChangeArrowheads="1"/>
          </p:cNvSpPr>
          <p:nvPr/>
        </p:nvSpPr>
        <p:spPr bwMode="auto">
          <a:xfrm>
            <a:off x="107950" y="4684713"/>
            <a:ext cx="8785225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just"/>
            <a:r>
              <a:rPr lang="en-US" i="1" dirty="0"/>
              <a:t>“It is a Project that will change not only the life of Cusco, but also of the country and particularly in the south.” </a:t>
            </a:r>
            <a:endParaRPr lang="es-PE" dirty="0"/>
          </a:p>
          <a:p>
            <a:pPr algn="just"/>
            <a:r>
              <a:rPr lang="es-ES" i="1" dirty="0"/>
              <a:t> </a:t>
            </a:r>
          </a:p>
          <a:p>
            <a:pPr algn="just"/>
            <a:endParaRPr lang="es-ES" i="1" dirty="0"/>
          </a:p>
          <a:p>
            <a:pPr algn="just"/>
            <a:r>
              <a:rPr lang="es-ES" sz="1000" b="1" dirty="0" err="1"/>
              <a:t>Press</a:t>
            </a:r>
            <a:r>
              <a:rPr lang="es-ES" sz="1000" b="1" dirty="0"/>
              <a:t> </a:t>
            </a:r>
            <a:r>
              <a:rPr lang="es-ES" sz="1000" b="1" dirty="0" err="1"/>
              <a:t>Conference</a:t>
            </a:r>
            <a:r>
              <a:rPr lang="es-ES" sz="1000" b="1" dirty="0"/>
              <a:t> in </a:t>
            </a:r>
            <a:r>
              <a:rPr lang="es-ES" sz="1000" b="1" dirty="0" err="1"/>
              <a:t>Quillabamba</a:t>
            </a:r>
            <a:endParaRPr lang="es-ES" sz="1000" b="1" dirty="0"/>
          </a:p>
          <a:p>
            <a:r>
              <a:rPr lang="es-ES" sz="1000" b="1" dirty="0"/>
              <a:t>PRESIDENT OLLANTA HUMALA</a:t>
            </a:r>
            <a:br>
              <a:rPr lang="es-ES" sz="1000" b="1" dirty="0"/>
            </a:br>
            <a:r>
              <a:rPr lang="es-ES" sz="1000" b="1" dirty="0"/>
              <a:t>03.29.2012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73563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5788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THE GAS PIPELINE COMPRISES OF A MAJOR PROJECT</a:t>
            </a:r>
            <a:r>
              <a:rPr lang="es-PE" sz="1800" dirty="0"/>
              <a:t> </a:t>
            </a:r>
            <a:endParaRPr lang="es-ES" sz="1800" dirty="0"/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107950" y="1052513"/>
            <a:ext cx="3239914" cy="64770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Extraction and Production: Forest</a:t>
            </a: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1887538" y="1844675"/>
            <a:ext cx="3024187" cy="64770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Transport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: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from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forest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 to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+mn-cs"/>
              </a:rPr>
              <a:t>coast</a:t>
            </a:r>
            <a:endParaRPr lang="es-PE" b="1" dirty="0">
              <a:solidFill>
                <a:schemeClr val="accent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5605" name="5 Rectángulo redondeado"/>
          <p:cNvSpPr>
            <a:spLocks noChangeArrowheads="1"/>
          </p:cNvSpPr>
          <p:nvPr/>
        </p:nvSpPr>
        <p:spPr bwMode="auto">
          <a:xfrm>
            <a:off x="3708400" y="2708275"/>
            <a:ext cx="3024188" cy="6492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s-ES" b="1" dirty="0" err="1">
                <a:solidFill>
                  <a:srgbClr val="C00000"/>
                </a:solidFill>
              </a:rPr>
              <a:t>Distribution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5483225" y="3573463"/>
            <a:ext cx="3024188" cy="6477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Petrochemical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 Pole</a:t>
            </a:r>
            <a:endParaRPr lang="es-PE" dirty="0">
              <a:solidFill>
                <a:schemeClr val="bg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56239" b="5479"/>
          <a:stretch>
            <a:fillRect/>
          </a:stretch>
        </p:blipFill>
        <p:spPr bwMode="auto">
          <a:xfrm>
            <a:off x="5795963" y="4292600"/>
            <a:ext cx="25717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081838" y="4221163"/>
            <a:ext cx="0" cy="1444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7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5788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sz="1800" dirty="0"/>
              <a:t>THE SOUTH ANDEAN GAS PIPELINE</a:t>
            </a:r>
            <a:endParaRPr lang="es-ES" sz="1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5143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4 Rectángulo"/>
          <p:cNvSpPr>
            <a:spLocks noChangeArrowheads="1"/>
          </p:cNvSpPr>
          <p:nvPr/>
        </p:nvSpPr>
        <p:spPr bwMode="auto">
          <a:xfrm>
            <a:off x="5251450" y="1400175"/>
            <a:ext cx="371316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dirty="0"/>
              <a:t>Gas pipeline of 1085 km which will transport natural gas from </a:t>
            </a:r>
            <a:r>
              <a:rPr lang="en-US" sz="1400" dirty="0" err="1"/>
              <a:t>Camisea</a:t>
            </a:r>
            <a:r>
              <a:rPr lang="en-US" sz="1400" dirty="0"/>
              <a:t> (in the Cusco Region) to Puno, Arequipa and Moquegua Departments. </a:t>
            </a:r>
          </a:p>
          <a:p>
            <a:pPr algn="just"/>
            <a:endParaRPr lang="en-US" sz="1400" dirty="0"/>
          </a:p>
          <a:p>
            <a:pPr marL="285750" indent="-285750" algn="just">
              <a:buFontTx/>
              <a:buChar char="-"/>
            </a:pPr>
            <a:r>
              <a:rPr lang="en-US" sz="1400" dirty="0"/>
              <a:t>The construction of two </a:t>
            </a:r>
            <a:r>
              <a:rPr lang="en-US" sz="1400" dirty="0" err="1"/>
              <a:t>thermoelectrical</a:t>
            </a:r>
            <a:r>
              <a:rPr lang="en-US" sz="1400" dirty="0"/>
              <a:t> power plants and energy node (</a:t>
            </a:r>
            <a:r>
              <a:rPr lang="en-US" sz="1400" dirty="0" err="1"/>
              <a:t>Quillabamba</a:t>
            </a:r>
            <a:r>
              <a:rPr lang="en-US" sz="1400" dirty="0"/>
              <a:t>, ILO and Energy Node) are being considered.  </a:t>
            </a:r>
          </a:p>
          <a:p>
            <a:pPr algn="just"/>
            <a:endParaRPr lang="en-US" sz="1400" dirty="0"/>
          </a:p>
          <a:p>
            <a:pPr marL="285750" indent="-285750" algn="just">
              <a:buFontTx/>
              <a:buChar char="-"/>
            </a:pPr>
            <a:r>
              <a:rPr lang="en-US" sz="1400" dirty="0"/>
              <a:t>The development of petrochemical industrial hub.</a:t>
            </a:r>
          </a:p>
          <a:p>
            <a:pPr marL="285750" indent="-285750" algn="just">
              <a:buFontTx/>
              <a:buChar char="-"/>
            </a:pPr>
            <a:endParaRPr lang="es-PE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Energetic Security</a:t>
            </a: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46386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5 Rectángulo"/>
          <p:cNvSpPr>
            <a:spLocks noChangeArrowheads="1"/>
          </p:cNvSpPr>
          <p:nvPr/>
        </p:nvSpPr>
        <p:spPr bwMode="auto">
          <a:xfrm>
            <a:off x="4932363" y="1052513"/>
            <a:ext cx="37131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dirty="0"/>
              <a:t>The first tranche which goes to </a:t>
            </a:r>
            <a:r>
              <a:rPr lang="en-US" sz="1400" dirty="0" err="1"/>
              <a:t>Quillabamba</a:t>
            </a:r>
            <a:r>
              <a:rPr lang="en-US" sz="1400" dirty="0"/>
              <a:t> will allow to give the energetic security that the national system requires, due to the power generation depends on single pipeline at present. </a:t>
            </a:r>
          </a:p>
          <a:p>
            <a:pPr algn="just"/>
            <a:endParaRPr lang="es-ES" sz="1400" dirty="0"/>
          </a:p>
          <a:p>
            <a:pPr marL="285750" indent="-285750" algn="just">
              <a:buFontTx/>
              <a:buChar char="-"/>
            </a:pPr>
            <a:endParaRPr lang="es-ES" sz="1400" dirty="0"/>
          </a:p>
          <a:p>
            <a:pPr marL="285750" indent="-285750" algn="just">
              <a:buFontTx/>
              <a:buChar char="-"/>
            </a:pPr>
            <a:endParaRPr lang="es-ES" sz="1400" dirty="0"/>
          </a:p>
          <a:p>
            <a:pPr marL="285750" indent="-285750" algn="just">
              <a:buFontTx/>
              <a:buChar char="-"/>
            </a:pPr>
            <a:endParaRPr lang="es-PE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petrochemical hub</a:t>
            </a:r>
          </a:p>
        </p:txBody>
      </p:sp>
      <p:sp>
        <p:nvSpPr>
          <p:cNvPr id="28675" name="3 Rectángulo"/>
          <p:cNvSpPr>
            <a:spLocks noChangeArrowheads="1"/>
          </p:cNvSpPr>
          <p:nvPr/>
        </p:nvSpPr>
        <p:spPr bwMode="auto">
          <a:xfrm>
            <a:off x="34925" y="836613"/>
            <a:ext cx="9001125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/>
            <a:r>
              <a:rPr lang="en-US" sz="1200" dirty="0"/>
              <a:t>Ethane can be transformed into important materials for manufacturing industry (polyethylene), generating a significant impact in sectors such as agriculture, construction, automotive industry, textiles, plastics, etc.</a:t>
            </a:r>
          </a:p>
          <a:p>
            <a:pPr algn="just"/>
            <a:r>
              <a:rPr lang="es-ES" sz="1200" dirty="0"/>
              <a:t> </a:t>
            </a:r>
            <a:endParaRPr lang="es-PE" sz="12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353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23728" y="1482944"/>
            <a:ext cx="299909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VALUE CHAIN GENERATED BY ETHANE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40437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62641"/>
              </p:ext>
            </p:extLst>
          </p:nvPr>
        </p:nvGraphicFramePr>
        <p:xfrm>
          <a:off x="107504" y="980728"/>
          <a:ext cx="8626921" cy="529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2" name="5 CuadroTexto"/>
          <p:cNvSpPr txBox="1">
            <a:spLocks noChangeArrowheads="1"/>
          </p:cNvSpPr>
          <p:nvPr/>
        </p:nvSpPr>
        <p:spPr bwMode="auto">
          <a:xfrm>
            <a:off x="4119563" y="3721100"/>
            <a:ext cx="1166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4" tIns="47888" rIns="95774" bIns="47888">
            <a:spAutoFit/>
          </a:bodyPr>
          <a:lstStyle/>
          <a:p>
            <a:pPr eaLnBrk="0" hangingPunct="0"/>
            <a:r>
              <a:rPr lang="es-PE" sz="2000" b="1">
                <a:solidFill>
                  <a:srgbClr val="FFFFFF"/>
                </a:solidFill>
                <a:cs typeface="Arial" charset="0"/>
              </a:rPr>
              <a:t>47.5%**</a:t>
            </a:r>
          </a:p>
        </p:txBody>
      </p:sp>
      <p:sp>
        <p:nvSpPr>
          <p:cNvPr id="20483" name="6 CuadroTexto"/>
          <p:cNvSpPr txBox="1">
            <a:spLocks noChangeArrowheads="1"/>
          </p:cNvSpPr>
          <p:nvPr/>
        </p:nvSpPr>
        <p:spPr bwMode="auto">
          <a:xfrm>
            <a:off x="4119563" y="2636838"/>
            <a:ext cx="828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4" tIns="47888" rIns="95774" bIns="47888">
            <a:spAutoFit/>
          </a:bodyPr>
          <a:lstStyle/>
          <a:p>
            <a:pPr eaLnBrk="0" hangingPunct="0"/>
            <a:r>
              <a:rPr lang="es-PE" sz="2000" b="1">
                <a:solidFill>
                  <a:srgbClr val="FFFFFF"/>
                </a:solidFill>
                <a:cs typeface="Arial" charset="0"/>
              </a:rPr>
              <a:t>45%*</a:t>
            </a:r>
          </a:p>
        </p:txBody>
      </p:sp>
      <p:sp>
        <p:nvSpPr>
          <p:cNvPr id="20484" name="7 CuadroTexto"/>
          <p:cNvSpPr txBox="1">
            <a:spLocks noChangeArrowheads="1"/>
          </p:cNvSpPr>
          <p:nvPr/>
        </p:nvSpPr>
        <p:spPr bwMode="auto">
          <a:xfrm>
            <a:off x="1131888" y="6188128"/>
            <a:ext cx="7977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1200" dirty="0">
                <a:latin typeface="Arial "/>
              </a:rPr>
              <a:t>* </a:t>
            </a:r>
            <a:r>
              <a:rPr lang="es-PE" sz="1200" dirty="0" err="1">
                <a:latin typeface="Arial "/>
              </a:rPr>
              <a:t>Peru</a:t>
            </a:r>
            <a:r>
              <a:rPr lang="es-PE" sz="1200" dirty="0">
                <a:latin typeface="Arial "/>
              </a:rPr>
              <a:t> has a total </a:t>
            </a:r>
            <a:r>
              <a:rPr lang="es-PE" sz="1200" dirty="0" err="1">
                <a:latin typeface="Arial "/>
              </a:rPr>
              <a:t>refining</a:t>
            </a:r>
            <a:r>
              <a:rPr lang="es-PE" sz="1200" dirty="0">
                <a:latin typeface="Arial "/>
              </a:rPr>
              <a:t> </a:t>
            </a:r>
            <a:r>
              <a:rPr lang="es-PE" sz="1200" dirty="0" err="1">
                <a:latin typeface="Arial "/>
              </a:rPr>
              <a:t>capacity</a:t>
            </a:r>
            <a:r>
              <a:rPr lang="es-PE" sz="1200" dirty="0">
                <a:latin typeface="Arial "/>
              </a:rPr>
              <a:t> of 209.8 MBPD.</a:t>
            </a:r>
          </a:p>
          <a:p>
            <a:pPr marL="261938" indent="-261938" algn="just"/>
            <a:r>
              <a:rPr lang="es-PE" sz="1200" dirty="0">
                <a:latin typeface="Arial "/>
              </a:rPr>
              <a:t>** </a:t>
            </a:r>
            <a:r>
              <a:rPr lang="es-PE" sz="1200" dirty="0" err="1">
                <a:latin typeface="Arial "/>
              </a:rPr>
              <a:t>Average</a:t>
            </a:r>
            <a:r>
              <a:rPr lang="es-PE" sz="1200" dirty="0">
                <a:latin typeface="Arial "/>
              </a:rPr>
              <a:t> figure up to </a:t>
            </a:r>
            <a:r>
              <a:rPr lang="es-PE" sz="1200" dirty="0" err="1">
                <a:latin typeface="Arial "/>
              </a:rPr>
              <a:t>May</a:t>
            </a:r>
            <a:r>
              <a:rPr lang="es-PE" sz="1200" dirty="0">
                <a:latin typeface="Arial "/>
              </a:rPr>
              <a:t> 2011. </a:t>
            </a:r>
            <a:r>
              <a:rPr lang="es-PE" sz="1200" dirty="0" err="1">
                <a:latin typeface="Arial "/>
              </a:rPr>
              <a:t>The</a:t>
            </a:r>
            <a:r>
              <a:rPr lang="es-PE" sz="1200" dirty="0">
                <a:latin typeface="Arial "/>
              </a:rPr>
              <a:t> </a:t>
            </a:r>
            <a:r>
              <a:rPr lang="es-PE" sz="1200" dirty="0" err="1">
                <a:latin typeface="Arial "/>
              </a:rPr>
              <a:t>remaining</a:t>
            </a:r>
            <a:r>
              <a:rPr lang="es-PE" sz="1200" dirty="0">
                <a:latin typeface="Arial "/>
              </a:rPr>
              <a:t> 52.5% </a:t>
            </a:r>
            <a:r>
              <a:rPr lang="es-PE" sz="1200" dirty="0" err="1">
                <a:latin typeface="Arial "/>
              </a:rPr>
              <a:t>is</a:t>
            </a:r>
            <a:r>
              <a:rPr lang="es-PE" sz="1200" dirty="0">
                <a:latin typeface="Arial "/>
              </a:rPr>
              <a:t> </a:t>
            </a:r>
            <a:r>
              <a:rPr lang="es-PE" sz="1200" dirty="0" err="1">
                <a:latin typeface="Arial "/>
              </a:rPr>
              <a:t>distributed</a:t>
            </a:r>
            <a:r>
              <a:rPr lang="es-PE" sz="1200" dirty="0">
                <a:latin typeface="Arial "/>
              </a:rPr>
              <a:t> </a:t>
            </a:r>
            <a:r>
              <a:rPr lang="es-PE" sz="1200" dirty="0" err="1">
                <a:latin typeface="Arial "/>
              </a:rPr>
              <a:t>among</a:t>
            </a:r>
            <a:r>
              <a:rPr lang="es-PE" sz="1200" dirty="0">
                <a:latin typeface="Arial "/>
              </a:rPr>
              <a:t> Repsol, Maple, </a:t>
            </a:r>
            <a:r>
              <a:rPr lang="es-PE" sz="1200" dirty="0" err="1">
                <a:latin typeface="Arial "/>
              </a:rPr>
              <a:t>Camisea</a:t>
            </a:r>
            <a:r>
              <a:rPr lang="es-PE" sz="1200" dirty="0">
                <a:latin typeface="Arial "/>
              </a:rPr>
              <a:t>, </a:t>
            </a:r>
            <a:r>
              <a:rPr lang="es-PE" sz="1200" dirty="0" err="1">
                <a:latin typeface="Arial "/>
              </a:rPr>
              <a:t>importers</a:t>
            </a:r>
            <a:r>
              <a:rPr lang="es-PE" sz="1200" dirty="0">
                <a:latin typeface="Arial "/>
              </a:rPr>
              <a:t> and </a:t>
            </a:r>
            <a:r>
              <a:rPr lang="es-PE" sz="1200" dirty="0" err="1">
                <a:latin typeface="Arial "/>
              </a:rPr>
              <a:t>others</a:t>
            </a:r>
            <a:r>
              <a:rPr lang="es-PE" sz="1200" dirty="0">
                <a:latin typeface="Arial 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2988" y="188913"/>
            <a:ext cx="7993062" cy="50323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Participation of PETROPERÚ in the Oil Industry</a:t>
            </a:r>
          </a:p>
        </p:txBody>
      </p:sp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909078" y="1330732"/>
            <a:ext cx="1517910" cy="6005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b="1" dirty="0"/>
              <a:t>EXPLORATION/ PRODUCTION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1342256" y="2563142"/>
            <a:ext cx="1084732" cy="361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/>
              <a:t>REFINING</a:t>
            </a:r>
            <a:endParaRPr lang="es-PE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931299" y="3068960"/>
            <a:ext cx="150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PIPELINES</a:t>
            </a: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192999" y="3635732"/>
            <a:ext cx="229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COMMERCIALIZATION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1083584" y="4185072"/>
            <a:ext cx="134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559125" y="4859868"/>
            <a:ext cx="193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STATIONS</a:t>
            </a: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4917478" y="5818796"/>
            <a:ext cx="11715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dirty="0"/>
              <a:t>PRIVATE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373376"/>
            <a:ext cx="9144000" cy="1584016"/>
          </a:xfrm>
          <a:prstGeom prst="rect">
            <a:avLst/>
          </a:prstGeom>
          <a:gradFill>
            <a:gsLst>
              <a:gs pos="0">
                <a:srgbClr val="D12421">
                  <a:alpha val="75000"/>
                </a:srgbClr>
              </a:gs>
              <a:gs pos="50000">
                <a:srgbClr val="D12421">
                  <a:lumMod val="100000"/>
                  <a:alpha val="50000"/>
                </a:srgbClr>
              </a:gs>
              <a:gs pos="100000">
                <a:srgbClr val="D12421">
                  <a:alpha val="15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P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036" name="AutoShape 2" descr="data:image/jpg;base64,/9j/4AAQSkZJRgABAQAAAQABAAD/2wCEAAkGBhQREBUUExIWFBUVFx8aFxgWGRodGRgYHhsdHB4fGB4dHyYgISUjIRUaHy8gJicpLS4sIB41NTA2NicrLSkBCQoKDgwOGA8PFywkHiQsLCwyLDEtLjI0LCwqKSkvLDI1LTUsLCw1NSksLC8pLSkuKSwxKiksKS4pNS41KSwpKf/AABEIAHIAeAMBIgACEQEDEQH/xAAcAAEAAgMBAQEAAAAAAAAAAAAABQYBBAcDCAL/xABBEAACAQMBBQQGCAUACwAAAAABAgMABBEFBhIhMUETIlFhBxQycYGRFSMzQlJicqFDgrHB0RYkNmN0krLC4fDx/8QAGQEBAAMBAQAAAAAAAAAAAAAAAAIDBAEF/8QALBEAAgIBAQUIAQUAAAAAAAAAAAECAxEhBBIxQVEycYGRocHh8CITUmGx0f/aAAwDAQACEQMRAD8A7fSlK4cFKUoBSla+o6gkETyyNuogyx8v89AKAj9qNpo7CAyycSeCIDxdvAeA6k9BXJ4vSrfCYuXRlJ+yKjcA8AR3h781DbVbSvfXBlfgo4Rp+BPD3nmT4+4VEVfGCS1M0rG3ofQuyu1kV/Fvx91l4SRn2kP9weh6/tU3Xzhs/rslncLNEeI4MvR16q3v/Y4PSvoLRtXjuoEmiOUcZ8weoPmDwNVyjgthPeN2lKVAsFKUoBSlKAUpSgFKUoBXGfSftj6zN6tE31MTd4jk8g/svIeefAVcfSZth6pB2MTYnmHMc0TkW955D4npXJtD2bnvG3YIywX2mPBE/Ux4fDnVsFzZTZLP4ojaVbvoLTrbhc3jTyDmlqO6D4Fzz+BFZ9e0c8PVLofmEnH5b9ddsUWw2DaJrKgVCrr6MNrPVbjsZGxDMcceSScgfcfZP8vhWu+x8FyC2nXPasBk282Flx+U8A3/ALxqqTQsjFWUqynDKwwQfAjpUsqSM8oTqliSwz6epVP9Gu1XrltuSNmaHCtnmy/df44wfMedXCqGsGhPKyKUpXDopSlAKUpQCtDXdajtLd55D3UHLqx6KPMnhW7LKFUsxCqoySTgADmSa5Vrm3kl/OIbO1WQo2YpHG8QeW+EPcXrhmzgeBplLiXVUTtzu8ufJEJc2geRr3VGK9r3kgXhLIPugDmkYHDeOCfjW5LBd3sQ3uz0+xHsKe6hHkvtSHz5GsCOK2cySMLy7PFpH70MbeWftGHie6OlScGz09ye3u5TGp5F+LsPyJ0Hy91Zbdp5L4XiejTRXs6yuPVr+l7kXDp+mQc0nu2HVj2UfwA4/PNe30jYcvoyPHlK2fnirJAtrB9jbK5H35u8T8OQ/atj6ffluREeG4MV50tvin2/Jf6WuUnrh+MseiKXJoNnOQ1pM9pMDlUmbKFum5IOKn31+r2Br5vVrpex1GMYjdsAXAHJJDy3j91xwPzFWe4s7S49uLsHP8SLl/MvLFRWraMyIsV0d+H+BdJkmFunnu+KH3qcitdG1qWqaf3mvcjYo3R3LM+PFdz593Epmz+syafeLJukFCVlQ8CV5MpHj1HmBX0HZ3iSxrJGwZHUMpHUHlXFtd0x7lW3wPXYEBk3eIuoMcJYyPaYDnjmPdgTPok2s3W9TkPdbLQk9DzZPj7Q+PiK9R4kso8JwlTPckdWpSlVkxSlKAVhmAGScAcyaw7hQSSABzJqmbWyXN2BHbBWhI7xV1DMfBgxBAHh1qqy1Q7+hbVXvvGcLqR22W0EF4vZC5dIQe+scWWlIPDDEhQvXiONQNrI0g9WsoTGje0FOZJPOaTw8uCity22PKnNxKsYH3EIeQ/Luj3k1PWVuShjt4+yi++xPE+cjnn7q8uzaZN7r49Fx+D1luVxxHVLrw+TS07S4bTBO7NOOvOKM/lH3j51JLp0kv1sz7i/ifmf0isC5ig+zAlk/Gw7i/pHX31qM0s7Z70jeQJx7scBU69hnbre8L9q9zFZtWv46vqb41C3i+zi7Q/ik5fAf+BWTtTJ+CLHhun/ADXlDs1O33Av6iP7ZrY/0Rl/EnzP+K9SFUK1iKSMcpyk8tnkdTgl+1h3D+KP/H/2siFo1YoVngb216Y/OvQ+dYk2WnHIK3ub/OK1Oymt23t1kPjjgff0NZ7djrm96P4y6oshfKOj1RpX+khVR4pCqI2beU+1ayH+HL4xPyz0z86ftFphUm6iQwlJAJ4hztrjOQV/I57yty6V0eCUSZaNRvEESQn2JF67o/7flUTfWGCrxAPvL2aCQ92aPrazn8Q5xSH3VGi2Vcv07OPo+77p5GmyMdohjPc+nf8Af56lo2H2qF/bBjgSphZV8G8R5NzHxHSrFXDLWd9MuEu7fee2dijK3Bl496GYfdkXmCeeM+Ndp0zUo7iJJYm3kcZB/sfAjkRW6S5o85ZT3ZcUbVKUqJIrm0epYkETDMZXvAc8k8CD4jH9ahfU4zxE6Y/MrBvkAf2NXC+0iKYguvEcMgkHHwr8QaBAnKMH9WT/AFrNfslN7TmtS2u6dekWVi2gjziNHuG926nx6/0qS+gZ5sdq6xoOSLyHuA4fMmrIqgDAAA8BWanVRXSsQjgjOyU+0yLtdmoU5rvnxbj+3KpNEAGAAB4DlWaVcQFKUoBQilKAir/Z2N+8n1bjiCvAZ8x/cVF3OkyMrb8W9vd2VFxiQdHTHJgePv41aaVVbUrFh+fQnCbg8o5pqOmushVlDvIuPrBuxXsY5LKfuTLyWTxxnpUfs1qbac7vHvyWZbE8TD6+0flmRPLlvDusPMV1plBGDxFR93s/BJIJWjAlAwJFJV8eBZcEjyORU4JxWG8llk42dpYfX79XoblpdpKivGwdGGVZTkEHwpWjY6Elu5MJMascvGPsy3VlX7jHru4B6jrSplBQdodT1CfXmsbW+NsgtxIPq0cZ68xnjnxqS2H2ou/pC4029eOeSBBIs0ahd5Tu8HUcAe+Og6+VVvaDQfXNqWi7eaD/AFQHfgbdfh0zg8Dmug7JbCW2mhzCHeST7SWVt6R/ecAY8gB50OlKN/qN5rF/bQ6l6rHbFCoMUbcGUcOIzzyedXfZPSruDtPWr/1ze3dz6tE3Mb2fZ55yPl51zW12atL3aDVBeeyhjKfWtHxKjPJhnlXStkdmLOyEgs+TkF/rWk4jOObHHM0BSIbzVL3VdQgt9R9XS1ddxWiR1IYHgcrnhu+fOrJ6M9rp72O4juQnbWsxhd4/YkxniPkeXDkeGcVy3XdAurnUdZe0llV4ZEZ4o2KmZCDvDI6jGQOOcnriuqeimaybTkNim4ufrUY70iy4G92hPEnlg8sYwByoDW2M2iuJ9X1SCWQtFbsgiXCjcB3s8QMnkOZNTu1LuvYOLr1aJJR2xwC0gPdWNcqfadlHDjjlVJ2QvUttotUimcRtPuPFvnAcDJ7pPM97l5Hwr9elvUUmuNNtYnEkxvEcohyQg6tjlzzx6A+FAXHb/VvVdMupgSrLEwUg4IZhuqR7iwNaPot2v+kdOjkY5lj+rm8d9QO9/MMN7yahPTnOXtLezQ9+8uUQe4Hn/wAxSoXaaU7OaibqGMm0u4ijRr7Kzovc92efuMnhQEttT6R+z16yskfEavifB4F5VKop/TvA+9h4VYPSrrU1npU01u/ZyKUwwAOMuAeBBHI1y7WtjJIdBOoS5N69wl27kd5QSQq+WN/fI8T5Crz6W74T7PPKvsyrE49zMrD+tASu0+rSpoL3CyMswtUkDjgd/dU54cOZqN9HPpTW9CW92vYXZQMoI3VnUjIaPPUjju/Lrj32s/2ak/4JP+hK09J2Gg1LQ7JZMpKkCmKZODxtzBB6jPNf6HjQGx6adpbixsI5baUxOZ1UkBTlSjnHeBHMClcz9KGu3qWa6fqEZaaOVXiuV9ieMKy5P5hvDPXxGeJUB29rKyXUBKezF60e6Mv9YYx4LnGO6eOOh8DUnYalFOm/DIkqZxvIwYZHMZFUjbpxJP2MX226+YgmGkLWswjlDDiQmSmOWTjnjM1sXcJIbmSLBid49wjkd23iVse4jdPgQR0oDW2g2D0l5TPdwxdpM4G88jLvuRgAd8DPDkK3dndC0+wmeG1WKKWQBnjDkuVXO6SrMTgb5+dNYuEi1C2eUhUMM0aM3siVnhIGeQZlVwPHDCoYEfSHZ/xvpAy4+92Hqu7v/p+5nlnhzoCwWNlZQTT3EZjSSYF5n3/aEZKsTlsAKcgkYwedeVtpdhZSz3K9lA7kCdu03V3mww3lLboJzkcAePnVX2Z08vdTQOD2csN0wJHDEt0VdfgULe5xX5hZ/o2OeRhE8l7EWaQZCGNkh3mGRw+pJ5jnQFq2i2f0+/AF1HDKQoKkthwrnCkMpDAM3AccE1r7PbK6Zp85S2jhjnK7xBctNudT32LAftUNtTG3rscy98blpG5UcCkl0x3hz5PGh8gTU3o9wi3N9E5UTNMXCn2mi7GMKy9SowVyORBFAbt/ptnczWs0nZySJl7Zt89QGLIAcNwCnOD0r965YWt2nYXG44WRDuFhkODvIMc+ODw6jPSqFetuWluGyGl0hYoOeTMey7ifmOYzjwXP3TUlqcDLrAcAlZLiCN+B4FYXkjb95EP6l8KAumsWcM0DRXAUxSYRgxwG3iABnI4k4Ax1xUfPoVlJZraMqNbZEapvnG8rcEB3s5BU8M54Vp+kIk20agEntlk4f7hWuP6wgfGoTR8+rwqQcjUUkOQf4y9ufkZiKAuE1lazQeqHceIqY+zDc1TAK8Dvd3ug8cjhXlpuo2UFqvYzQrbRYjVhICi+C7xJ48R1qsbPwsuqngdySS7kB8GDxRsPiFjYe9q1Y5pToln2Dxyyq8AQBOCsFHccbxyw5ZJHEjIFAXHaPRbW/gEFwEdZfs+IDZAzvRHnkDjkdOfClVC6uFSTTOwWR4bWGJhJgd1JnSAGTiCO4j8ADg5yAKUB0jHWmMUpXDgIzWMdaUroM0xSlcAxTd69aUoAR+1KUoBTFKUApujwpSgGKUpQH//Z"/>
          <p:cNvSpPr>
            <a:spLocks noChangeAspect="1" noChangeArrowheads="1"/>
          </p:cNvSpPr>
          <p:nvPr/>
        </p:nvSpPr>
        <p:spPr bwMode="auto">
          <a:xfrm>
            <a:off x="77788" y="-528638"/>
            <a:ext cx="1143000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4037" name="Control 1"/>
          <p:cNvSpPr>
            <a:spLocks noChangeArrowheads="1" noChangeShapeType="1"/>
          </p:cNvSpPr>
          <p:nvPr/>
        </p:nvSpPr>
        <p:spPr bwMode="auto">
          <a:xfrm>
            <a:off x="1295400" y="2967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0" y="4778024"/>
            <a:ext cx="9144000" cy="7386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3. The Peruvian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state’S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participation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373688"/>
            <a:ext cx="9144000" cy="158432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50000"/>
                </a:schemeClr>
              </a:gs>
              <a:gs pos="50000">
                <a:schemeClr val="bg1">
                  <a:lumMod val="75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s-PE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908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The PETROPERÚ S.A.’s participation</a:t>
            </a:r>
            <a:r>
              <a:rPr lang="es-ES" sz="2000" dirty="0"/>
              <a:t> </a:t>
            </a:r>
            <a:br>
              <a:rPr lang="es-ES" sz="2000" dirty="0"/>
            </a:br>
            <a:r>
              <a:rPr lang="en-US" sz="2000" dirty="0"/>
              <a:t>in the south gas pipeline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012825"/>
            <a:ext cx="4249738" cy="2487613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0"/>
          <a:lstStyle/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200" dirty="0"/>
              <a:t>The Law No. 29817 sets forth that </a:t>
            </a:r>
            <a:r>
              <a:rPr lang="en-US" sz="1200" dirty="0" err="1"/>
              <a:t>Petroperú</a:t>
            </a:r>
            <a:r>
              <a:rPr lang="en-US" sz="1200" dirty="0"/>
              <a:t> will participate in this project. The percentage of shareholders has not yet be determined.</a:t>
            </a:r>
            <a:endParaRPr lang="es-ES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1200" dirty="0" err="1">
                <a:latin typeface="+mj-lt"/>
              </a:rPr>
              <a:t>Objective</a:t>
            </a:r>
            <a:endParaRPr lang="es-ES" sz="1200" dirty="0">
              <a:latin typeface="+mj-lt"/>
            </a:endParaRPr>
          </a:p>
          <a:p>
            <a:pPr marL="285750" indent="-285750" algn="just" defTabSz="900113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200" dirty="0"/>
              <a:t>Security of the energy market</a:t>
            </a:r>
          </a:p>
          <a:p>
            <a:pPr marL="285750" indent="-285750" algn="just" defTabSz="900113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200" dirty="0"/>
              <a:t>Natural gas overcrowding to south</a:t>
            </a:r>
          </a:p>
          <a:p>
            <a:pPr marL="285750" indent="-285750" algn="just" defTabSz="900113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200" dirty="0"/>
              <a:t>Power generation decentralized </a:t>
            </a:r>
            <a:endParaRPr lang="es-PE" sz="1200" dirty="0"/>
          </a:p>
          <a:p>
            <a:pPr algn="just" defTabSz="900113" eaLnBrk="0" hangingPunct="0">
              <a:spcBef>
                <a:spcPct val="20000"/>
              </a:spcBef>
              <a:defRPr/>
            </a:pPr>
            <a:endParaRPr lang="es-ES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r>
              <a:rPr lang="en-US" sz="1200" b="1" u="sng" dirty="0">
                <a:latin typeface="+mj-lt"/>
              </a:rPr>
              <a:t>Total amount: To be defined after Due Diligence </a:t>
            </a:r>
            <a:endParaRPr lang="es-ES" sz="1200" b="1" u="sng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endParaRPr lang="es-ES" sz="1200" b="1" dirty="0">
              <a:latin typeface="+mj-lt"/>
            </a:endParaRPr>
          </a:p>
          <a:p>
            <a:pPr marL="285750" indent="-285750" algn="just" defTabSz="900113" eaLnBrk="0" hangingPunct="0">
              <a:spcBef>
                <a:spcPct val="20000"/>
              </a:spcBef>
              <a:buFontTx/>
              <a:buChar char="-"/>
              <a:defRPr/>
            </a:pPr>
            <a:endParaRPr lang="es-ES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endParaRPr lang="es-ES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1200" dirty="0">
                <a:latin typeface="+mj-lt"/>
              </a:rPr>
              <a:t> </a:t>
            </a:r>
            <a:endParaRPr lang="es-PE" sz="1200" dirty="0"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1200" dirty="0">
              <a:latin typeface="+mj-lt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75" y="1157288"/>
            <a:ext cx="4181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73413"/>
            <a:ext cx="4191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4 Rectángulo"/>
          <p:cNvSpPr>
            <a:spLocks noChangeArrowheads="1"/>
          </p:cNvSpPr>
          <p:nvPr/>
        </p:nvSpPr>
        <p:spPr bwMode="auto">
          <a:xfrm>
            <a:off x="4427538" y="3173413"/>
            <a:ext cx="4164012" cy="255587"/>
          </a:xfrm>
          <a:prstGeom prst="rect">
            <a:avLst/>
          </a:prstGeom>
          <a:solidFill>
            <a:srgbClr val="C00000">
              <a:alpha val="16862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 bwMode="auto">
          <a:xfrm>
            <a:off x="1259632" y="-26988"/>
            <a:ext cx="7776418" cy="11430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The feasibility of PETROPERÚ S.A.’s participation and Agreement with the CAF</a:t>
            </a:r>
            <a:br>
              <a:rPr lang="es-PE" sz="2400" dirty="0"/>
            </a:br>
            <a:r>
              <a:rPr lang="es-ES" sz="2400" dirty="0"/>
              <a:t> </a:t>
            </a:r>
            <a:endParaRPr lang="es-PE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052513"/>
            <a:ext cx="8712200" cy="4608512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j-lt"/>
              </a:defRPr>
            </a:lvl9pPr>
          </a:lstStyle>
          <a:p>
            <a:pPr marL="363538" indent="0" algn="just">
              <a:lnSpc>
                <a:spcPct val="150000"/>
              </a:lnSpc>
              <a:buFontTx/>
              <a:buNone/>
              <a:defRPr/>
            </a:pPr>
            <a:endParaRPr lang="es-PE" sz="2000" b="0" dirty="0">
              <a:solidFill>
                <a:schemeClr val="tx1"/>
              </a:solidFill>
            </a:endParaRPr>
          </a:p>
          <a:p>
            <a:pPr marL="363538" indent="0" algn="just">
              <a:lnSpc>
                <a:spcPct val="150000"/>
              </a:lnSpc>
              <a:buFontTx/>
              <a:buNone/>
              <a:defRPr/>
            </a:pPr>
            <a:endParaRPr lang="es-PE" sz="2000" b="0" dirty="0">
              <a:solidFill>
                <a:schemeClr val="tx1"/>
              </a:solidFill>
            </a:endParaRPr>
          </a:p>
          <a:p>
            <a:pPr marL="906463" indent="-542925"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s-PE" sz="2000" b="0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950" y="908720"/>
            <a:ext cx="878522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US" dirty="0"/>
              <a:t>In February 2012, a T</a:t>
            </a:r>
            <a:r>
              <a:rPr lang="en-US" b="1" dirty="0"/>
              <a:t>echnological Cooperation Agreement </a:t>
            </a:r>
            <a:r>
              <a:rPr lang="en-US" dirty="0"/>
              <a:t>was undersigned between </a:t>
            </a:r>
            <a:r>
              <a:rPr lang="en-US" b="1" dirty="0"/>
              <a:t>CAF</a:t>
            </a:r>
            <a:r>
              <a:rPr lang="en-US" dirty="0"/>
              <a:t> and </a:t>
            </a:r>
            <a:r>
              <a:rPr lang="en-US" b="1" dirty="0"/>
              <a:t>PETROPERÚ S.A.</a:t>
            </a:r>
            <a:r>
              <a:rPr lang="en-US" dirty="0"/>
              <a:t> to provide technical and financial support for PETROPERÚ participation in the Project.</a:t>
            </a:r>
          </a:p>
          <a:p>
            <a:pPr algn="just">
              <a:defRPr/>
            </a:pPr>
            <a:endParaRPr lang="es-ES" dirty="0"/>
          </a:p>
          <a:p>
            <a:pPr marL="285750" indent="-285750" algn="just">
              <a:buFontTx/>
              <a:buChar char="-"/>
              <a:defRPr/>
            </a:pPr>
            <a:r>
              <a:rPr lang="en-US" dirty="0"/>
              <a:t>Within the framework of said Agreement, CAF determined with the PETROPERÚ approval that the </a:t>
            </a:r>
            <a:r>
              <a:rPr lang="en-US" b="1" dirty="0" err="1"/>
              <a:t>Echecopar</a:t>
            </a:r>
            <a:r>
              <a:rPr lang="en-US" b="1" dirty="0"/>
              <a:t> firm will provide legal support</a:t>
            </a:r>
            <a:r>
              <a:rPr lang="en-US" dirty="0"/>
              <a:t>. In addition, the subsidiarity report was drafted.</a:t>
            </a:r>
            <a:endParaRPr lang="es-ES" dirty="0"/>
          </a:p>
          <a:p>
            <a:pPr algn="just">
              <a:defRPr/>
            </a:pPr>
            <a:endParaRPr lang="es-ES" dirty="0"/>
          </a:p>
          <a:p>
            <a:pPr marL="285750" indent="-285750" algn="just">
              <a:buFontTx/>
              <a:buChar char="-"/>
              <a:defRPr/>
            </a:pPr>
            <a:r>
              <a:rPr lang="en-US" b="1" dirty="0"/>
              <a:t>GULF Interstate Engineering </a:t>
            </a:r>
            <a:r>
              <a:rPr lang="en-US" b="1" dirty="0" err="1"/>
              <a:t>Perú</a:t>
            </a:r>
            <a:r>
              <a:rPr lang="en-US" b="1" dirty="0"/>
              <a:t> S.A.C. </a:t>
            </a:r>
            <a:r>
              <a:rPr lang="en-US" dirty="0"/>
              <a:t>will provide technical support for the estimated investment amount in the pipeline. The final report was submitted in the first fortnight of June.</a:t>
            </a:r>
            <a:endParaRPr lang="es-ES" dirty="0"/>
          </a:p>
          <a:p>
            <a:pPr marL="285750" indent="-285750" algn="just">
              <a:buFontTx/>
              <a:buChar char="-"/>
              <a:defRPr/>
            </a:pPr>
            <a:endParaRPr lang="es-ES" dirty="0"/>
          </a:p>
          <a:p>
            <a:pPr marL="285750" indent="-285750" algn="just">
              <a:buFontTx/>
              <a:buChar char="-"/>
              <a:defRPr/>
            </a:pPr>
            <a:r>
              <a:rPr lang="en-US" dirty="0"/>
              <a:t>The General Bureau of Hydrocarbons of MEM has approved the modification of the </a:t>
            </a:r>
            <a:r>
              <a:rPr lang="en-US" b="1" dirty="0"/>
              <a:t>Transport regulation</a:t>
            </a:r>
            <a:endParaRPr lang="es-ES" dirty="0"/>
          </a:p>
          <a:p>
            <a:pPr marL="285750" indent="-285750" algn="just">
              <a:buFontTx/>
              <a:buChar char="-"/>
              <a:defRPr/>
            </a:pPr>
            <a:endParaRPr lang="es-ES" dirty="0"/>
          </a:p>
          <a:p>
            <a:pPr marL="285750" indent="-285750" algn="just">
              <a:buFontTx/>
              <a:buChar char="-"/>
              <a:defRPr/>
            </a:pPr>
            <a:r>
              <a:rPr lang="en-US" dirty="0"/>
              <a:t>Negotiations with KUNTUR are in process to define the final scheme of the project and the participation of PETROPERÚ.</a:t>
            </a:r>
            <a:endParaRPr lang="es-ES" dirty="0"/>
          </a:p>
          <a:p>
            <a:pPr algn="just">
              <a:defRPr/>
            </a:pPr>
            <a:endParaRPr lang="es-P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 bwMode="auto">
          <a:xfrm>
            <a:off x="806450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Echecopar</a:t>
            </a:r>
            <a:r>
              <a:rPr lang="en-US" dirty="0"/>
              <a:t> Firm Report</a:t>
            </a:r>
          </a:p>
        </p:txBody>
      </p:sp>
      <p:sp>
        <p:nvSpPr>
          <p:cNvPr id="47106" name="2 CuadroTexto"/>
          <p:cNvSpPr txBox="1">
            <a:spLocks noChangeArrowheads="1"/>
          </p:cNvSpPr>
          <p:nvPr/>
        </p:nvSpPr>
        <p:spPr bwMode="auto">
          <a:xfrm>
            <a:off x="206375" y="2068513"/>
            <a:ext cx="85693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/>
              <a:t>«…</a:t>
            </a:r>
            <a:r>
              <a:rPr lang="en-US" i="1" dirty="0"/>
              <a:t>It is clear that the Peruvian Congress has motivated the </a:t>
            </a:r>
            <a:r>
              <a:rPr lang="en-US" i="1" dirty="0" err="1"/>
              <a:t>Petroperu’s</a:t>
            </a:r>
            <a:r>
              <a:rPr lang="en-US" i="1" dirty="0"/>
              <a:t> involvement in the construction and operation involved in the Project of Transport System for Hydrocarbons derived from natural gas through the </a:t>
            </a:r>
            <a:r>
              <a:rPr lang="en-US" i="1" dirty="0" err="1"/>
              <a:t>Camisea</a:t>
            </a:r>
            <a:r>
              <a:rPr lang="en-US" i="1" dirty="0"/>
              <a:t> pipeline granting the adequate legal coverage required by the Section 60 of the Constitution».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addition, PETROPERÚ S.A. «</a:t>
            </a:r>
            <a:r>
              <a:rPr lang="en-US" i="1" dirty="0"/>
              <a:t>is fully approved by the Peruvian Congress</a:t>
            </a:r>
            <a:r>
              <a:rPr lang="en-US" dirty="0"/>
              <a:t>» to participate in the project. </a:t>
            </a:r>
          </a:p>
          <a:p>
            <a:pPr algn="just"/>
            <a:endParaRPr lang="en-US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Subsidiarity Report – </a:t>
            </a:r>
            <a:r>
              <a:rPr lang="en-US" b="1" dirty="0" err="1"/>
              <a:t>Echecopar</a:t>
            </a:r>
            <a:r>
              <a:rPr lang="en-US" b="1" dirty="0"/>
              <a:t> Firm</a:t>
            </a:r>
          </a:p>
          <a:p>
            <a:pPr algn="just"/>
            <a:endParaRPr lang="en-US" dirty="0"/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7107" name="WordPictureWatermark1" descr="300n"/>
          <p:cNvPicPr>
            <a:picLocks noChangeAspect="1" noChangeArrowheads="1"/>
          </p:cNvPicPr>
          <p:nvPr/>
        </p:nvPicPr>
        <p:blipFill>
          <a:blip r:embed="rId2"/>
          <a:srcRect t="5611" b="88364"/>
          <a:stretch>
            <a:fillRect/>
          </a:stretch>
        </p:blipFill>
        <p:spPr bwMode="auto">
          <a:xfrm>
            <a:off x="179388" y="1252538"/>
            <a:ext cx="75565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10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 bwMode="auto">
          <a:xfrm>
            <a:off x="735013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Previous project : LNG to the South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3800" y="981075"/>
            <a:ext cx="4032250" cy="3384550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0"/>
          <a:lstStyle/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400" dirty="0">
                <a:solidFill>
                  <a:srgbClr val="12302B"/>
                </a:solidFill>
                <a:latin typeface="+mj-lt"/>
              </a:rPr>
              <a:t>The Agreement of intention was signed with </a:t>
            </a:r>
            <a:r>
              <a:rPr lang="en-US" sz="1400" b="1" u="sng" dirty="0" err="1">
                <a:solidFill>
                  <a:srgbClr val="12302B"/>
                </a:solidFill>
                <a:latin typeface="+mj-lt"/>
              </a:rPr>
              <a:t>Repsol</a:t>
            </a:r>
            <a:r>
              <a:rPr lang="en-US" sz="1400" dirty="0">
                <a:solidFill>
                  <a:srgbClr val="12302B"/>
                </a:solidFill>
                <a:latin typeface="+mj-lt"/>
              </a:rPr>
              <a:t> to assess the project of carrying </a:t>
            </a:r>
            <a:r>
              <a:rPr lang="en-US" sz="1400" dirty="0">
                <a:solidFill>
                  <a:srgbClr val="12302B"/>
                </a:solidFill>
              </a:rPr>
              <a:t>liquefied </a:t>
            </a:r>
            <a:r>
              <a:rPr lang="en-US" sz="1400" dirty="0">
                <a:solidFill>
                  <a:srgbClr val="12302B"/>
                </a:solidFill>
                <a:latin typeface="+mj-lt"/>
              </a:rPr>
              <a:t>natural gas (LNG) from Pampa </a:t>
            </a:r>
            <a:r>
              <a:rPr lang="en-US" sz="1400" dirty="0" err="1">
                <a:solidFill>
                  <a:srgbClr val="12302B"/>
                </a:solidFill>
                <a:latin typeface="+mj-lt"/>
              </a:rPr>
              <a:t>Melchorita</a:t>
            </a:r>
            <a:r>
              <a:rPr lang="en-US" sz="1400" dirty="0">
                <a:solidFill>
                  <a:srgbClr val="12302B"/>
                </a:solidFill>
                <a:latin typeface="+mj-lt"/>
              </a:rPr>
              <a:t> to the main cities of the south of the country, through the Pipeline Virtual System. The </a:t>
            </a:r>
            <a:r>
              <a:rPr lang="en-US" sz="1400" b="1" dirty="0">
                <a:solidFill>
                  <a:srgbClr val="12302B"/>
                </a:solidFill>
                <a:latin typeface="+mj-lt"/>
              </a:rPr>
              <a:t>study is feasible</a:t>
            </a:r>
            <a:r>
              <a:rPr lang="es-PE" sz="1400" dirty="0">
                <a:solidFill>
                  <a:srgbClr val="12302B"/>
                </a:solidFill>
                <a:latin typeface="+mj-lt"/>
              </a:rPr>
              <a:t>.</a:t>
            </a:r>
            <a:endParaRPr lang="es-ES" sz="1400" dirty="0">
              <a:solidFill>
                <a:srgbClr val="12302B"/>
              </a:solidFill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endParaRPr lang="en-US" sz="1400" b="1" u="sng" dirty="0">
              <a:solidFill>
                <a:srgbClr val="12302B"/>
              </a:solidFill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r>
              <a:rPr lang="en-US" sz="1400" b="1" u="sng" dirty="0">
                <a:solidFill>
                  <a:srgbClr val="12302B"/>
                </a:solidFill>
              </a:rPr>
              <a:t>Total Amount:</a:t>
            </a:r>
            <a:r>
              <a:rPr lang="en-US" sz="1400" b="1" dirty="0">
                <a:solidFill>
                  <a:srgbClr val="12302B"/>
                </a:solidFill>
              </a:rPr>
              <a:t> US$ 105 millions</a:t>
            </a:r>
            <a:r>
              <a:rPr lang="es-ES" sz="1400" b="1" dirty="0">
                <a:solidFill>
                  <a:srgbClr val="12302B"/>
                </a:solidFill>
              </a:rPr>
              <a:t>, </a:t>
            </a:r>
            <a:r>
              <a:rPr lang="en-US" sz="1400" b="1" dirty="0">
                <a:solidFill>
                  <a:srgbClr val="12302B"/>
                </a:solidFill>
              </a:rPr>
              <a:t>to be invested from 2012 to 2015.</a:t>
            </a:r>
          </a:p>
          <a:p>
            <a:pPr algn="just" defTabSz="900113" eaLnBrk="0" hangingPunct="0">
              <a:spcBef>
                <a:spcPct val="20000"/>
              </a:spcBef>
              <a:defRPr/>
            </a:pPr>
            <a:endParaRPr lang="es-ES" sz="1400" b="1" dirty="0">
              <a:solidFill>
                <a:srgbClr val="12302B"/>
              </a:solidFill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r>
              <a:rPr lang="en-US" sz="1400" b="1" u="sng" dirty="0" err="1">
                <a:solidFill>
                  <a:srgbClr val="12302B"/>
                </a:solidFill>
              </a:rPr>
              <a:t>Petroperu’s</a:t>
            </a:r>
            <a:r>
              <a:rPr lang="en-US" sz="1400" b="1" u="sng" dirty="0">
                <a:solidFill>
                  <a:srgbClr val="12302B"/>
                </a:solidFill>
              </a:rPr>
              <a:t> Estimated Participation:</a:t>
            </a:r>
            <a:r>
              <a:rPr lang="en-US" sz="1400" b="1" dirty="0">
                <a:solidFill>
                  <a:srgbClr val="12302B"/>
                </a:solidFill>
              </a:rPr>
              <a:t> US$ 51 millions</a:t>
            </a:r>
          </a:p>
          <a:p>
            <a:pPr algn="just" defTabSz="900113" eaLnBrk="0" hangingPunct="0">
              <a:spcBef>
                <a:spcPct val="20000"/>
              </a:spcBef>
              <a:defRPr/>
            </a:pPr>
            <a:endParaRPr lang="es-ES" sz="1400" b="1" dirty="0">
              <a:solidFill>
                <a:srgbClr val="12302B"/>
              </a:solidFill>
            </a:endParaRPr>
          </a:p>
          <a:p>
            <a:pPr algn="just" defTabSz="900113" eaLnBrk="0" hangingPunct="0">
              <a:spcBef>
                <a:spcPct val="20000"/>
              </a:spcBef>
              <a:defRPr/>
            </a:pPr>
            <a:r>
              <a:rPr lang="en-US" sz="1400" b="1" u="sng" dirty="0">
                <a:solidFill>
                  <a:srgbClr val="12302B"/>
                </a:solidFill>
              </a:rPr>
              <a:t>Startup of Operations:</a:t>
            </a:r>
            <a:r>
              <a:rPr lang="en-US" sz="1400" b="1" dirty="0">
                <a:solidFill>
                  <a:srgbClr val="12302B"/>
                </a:solidFill>
              </a:rPr>
              <a:t> December 2012. </a:t>
            </a: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1400" b="1" u="sng" dirty="0">
              <a:solidFill>
                <a:srgbClr val="12302B"/>
              </a:solidFill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1400" dirty="0">
                <a:solidFill>
                  <a:srgbClr val="12302B"/>
                </a:solidFill>
                <a:latin typeface="+mj-lt"/>
              </a:rPr>
              <a:t> </a:t>
            </a:r>
            <a:endParaRPr lang="es-PE" sz="1400" dirty="0">
              <a:solidFill>
                <a:srgbClr val="12302B"/>
              </a:solidFill>
              <a:latin typeface="+mj-lt"/>
            </a:endParaRPr>
          </a:p>
          <a:p>
            <a:pPr algn="just" defTabSz="9001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1400" dirty="0">
              <a:solidFill>
                <a:srgbClr val="12302B"/>
              </a:solidFill>
              <a:latin typeface="+mj-lt"/>
            </a:endParaRPr>
          </a:p>
        </p:txBody>
      </p:sp>
      <p:grpSp>
        <p:nvGrpSpPr>
          <p:cNvPr id="49155" name="4 Grupo"/>
          <p:cNvGrpSpPr>
            <a:grpSpLocks/>
          </p:cNvGrpSpPr>
          <p:nvPr/>
        </p:nvGrpSpPr>
        <p:grpSpPr bwMode="auto">
          <a:xfrm>
            <a:off x="90488" y="860425"/>
            <a:ext cx="4838700" cy="3740150"/>
            <a:chOff x="1585686" y="1610884"/>
            <a:chExt cx="5481310" cy="4986470"/>
          </a:xfrm>
        </p:grpSpPr>
        <p:pic>
          <p:nvPicPr>
            <p:cNvPr id="49156" name="Picture 2"/>
            <p:cNvPicPr>
              <a:picLocks noChangeAspect="1" noChangeArrowheads="1"/>
            </p:cNvPicPr>
            <p:nvPr/>
          </p:nvPicPr>
          <p:blipFill>
            <a:blip r:embed="rId2"/>
            <a:srcRect l="6444" t="3094" r="3391" b="3333"/>
            <a:stretch>
              <a:fillRect/>
            </a:stretch>
          </p:blipFill>
          <p:spPr bwMode="auto">
            <a:xfrm>
              <a:off x="1585686" y="1610884"/>
              <a:ext cx="5481310" cy="498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7" name="28 CuadroTexto"/>
            <p:cNvSpPr txBox="1">
              <a:spLocks noChangeArrowheads="1"/>
            </p:cNvSpPr>
            <p:nvPr/>
          </p:nvSpPr>
          <p:spPr bwMode="auto">
            <a:xfrm>
              <a:off x="2581151" y="3941234"/>
              <a:ext cx="535342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ICA</a:t>
              </a:r>
              <a:endParaRPr lang="es-ES" sz="800" b="1"/>
            </a:p>
          </p:txBody>
        </p:sp>
        <p:sp>
          <p:nvSpPr>
            <p:cNvPr id="49158" name="30 CuadroTexto"/>
            <p:cNvSpPr txBox="1">
              <a:spLocks noChangeArrowheads="1"/>
            </p:cNvSpPr>
            <p:nvPr/>
          </p:nvSpPr>
          <p:spPr bwMode="auto">
            <a:xfrm>
              <a:off x="3314653" y="3879321"/>
              <a:ext cx="903122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700" b="1"/>
                <a:t>AYACUCHO</a:t>
              </a:r>
            </a:p>
          </p:txBody>
        </p:sp>
        <p:sp>
          <p:nvSpPr>
            <p:cNvPr id="49159" name="31 CuadroTexto"/>
            <p:cNvSpPr txBox="1">
              <a:spLocks noChangeArrowheads="1"/>
            </p:cNvSpPr>
            <p:nvPr/>
          </p:nvSpPr>
          <p:spPr bwMode="auto">
            <a:xfrm>
              <a:off x="4110074" y="3769812"/>
              <a:ext cx="761095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APURIMAC</a:t>
              </a:r>
              <a:endParaRPr lang="es-ES" sz="900" b="1"/>
            </a:p>
          </p:txBody>
        </p:sp>
        <p:sp>
          <p:nvSpPr>
            <p:cNvPr id="49160" name="32 CuadroTexto"/>
            <p:cNvSpPr txBox="1">
              <a:spLocks noChangeArrowheads="1"/>
            </p:cNvSpPr>
            <p:nvPr/>
          </p:nvSpPr>
          <p:spPr bwMode="auto">
            <a:xfrm>
              <a:off x="5065620" y="4955843"/>
              <a:ext cx="746808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700" b="1"/>
                <a:t>AREQUIPA</a:t>
              </a:r>
            </a:p>
          </p:txBody>
        </p:sp>
        <p:sp>
          <p:nvSpPr>
            <p:cNvPr id="49161" name="33 CuadroTexto"/>
            <p:cNvSpPr txBox="1">
              <a:spLocks noChangeArrowheads="1"/>
            </p:cNvSpPr>
            <p:nvPr/>
          </p:nvSpPr>
          <p:spPr bwMode="auto">
            <a:xfrm>
              <a:off x="5224616" y="5350967"/>
              <a:ext cx="986350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MOQUEGUA</a:t>
              </a:r>
              <a:endParaRPr lang="es-ES" sz="900" b="1"/>
            </a:p>
          </p:txBody>
        </p:sp>
        <p:sp>
          <p:nvSpPr>
            <p:cNvPr id="49162" name="34 CuadroTexto"/>
            <p:cNvSpPr txBox="1">
              <a:spLocks noChangeArrowheads="1"/>
            </p:cNvSpPr>
            <p:nvPr/>
          </p:nvSpPr>
          <p:spPr bwMode="auto">
            <a:xfrm>
              <a:off x="5172222" y="2479141"/>
              <a:ext cx="1338415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MADRE DE DIOS</a:t>
              </a:r>
            </a:p>
          </p:txBody>
        </p:sp>
        <p:sp>
          <p:nvSpPr>
            <p:cNvPr id="49163" name="35 CuadroTexto"/>
            <p:cNvSpPr txBox="1">
              <a:spLocks noChangeArrowheads="1"/>
            </p:cNvSpPr>
            <p:nvPr/>
          </p:nvSpPr>
          <p:spPr bwMode="auto">
            <a:xfrm>
              <a:off x="5558025" y="5922441"/>
              <a:ext cx="861132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TACNA</a:t>
              </a:r>
            </a:p>
          </p:txBody>
        </p:sp>
        <p:sp>
          <p:nvSpPr>
            <p:cNvPr id="49164" name="36 CuadroTexto"/>
            <p:cNvSpPr txBox="1">
              <a:spLocks noChangeArrowheads="1"/>
            </p:cNvSpPr>
            <p:nvPr/>
          </p:nvSpPr>
          <p:spPr bwMode="auto">
            <a:xfrm>
              <a:off x="5100777" y="3407832"/>
              <a:ext cx="756342" cy="200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CUSCO</a:t>
              </a:r>
            </a:p>
          </p:txBody>
        </p:sp>
        <p:sp>
          <p:nvSpPr>
            <p:cNvPr id="49165" name="37 CuadroTexto"/>
            <p:cNvSpPr txBox="1">
              <a:spLocks noChangeArrowheads="1"/>
            </p:cNvSpPr>
            <p:nvPr/>
          </p:nvSpPr>
          <p:spPr bwMode="auto">
            <a:xfrm>
              <a:off x="5958117" y="3893637"/>
              <a:ext cx="46564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b="1"/>
                <a:t>PUNO</a:t>
              </a:r>
            </a:p>
          </p:txBody>
        </p:sp>
        <p:sp>
          <p:nvSpPr>
            <p:cNvPr id="16" name="41 Elipse"/>
            <p:cNvSpPr/>
            <p:nvPr/>
          </p:nvSpPr>
          <p:spPr bwMode="auto">
            <a:xfrm>
              <a:off x="5976664" y="4665560"/>
              <a:ext cx="102206" cy="1021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7" name="42 Elipse"/>
            <p:cNvSpPr/>
            <p:nvPr/>
          </p:nvSpPr>
          <p:spPr bwMode="auto">
            <a:xfrm>
              <a:off x="5155033" y="5137068"/>
              <a:ext cx="102206" cy="1021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44 CuadroTexto"/>
            <p:cNvSpPr txBox="1"/>
            <p:nvPr/>
          </p:nvSpPr>
          <p:spPr bwMode="auto">
            <a:xfrm>
              <a:off x="1649186" y="3809699"/>
              <a:ext cx="859531" cy="415498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050" b="1" dirty="0">
                  <a:solidFill>
                    <a:schemeClr val="bg1"/>
                  </a:solidFill>
                  <a:cs typeface="Arial" charset="0"/>
                </a:rPr>
                <a:t>Cargadero</a:t>
              </a:r>
            </a:p>
            <a:p>
              <a:pPr>
                <a:defRPr/>
              </a:pPr>
              <a:r>
                <a:rPr lang="es-ES" sz="1050" b="1" dirty="0">
                  <a:solidFill>
                    <a:schemeClr val="bg1"/>
                  </a:solidFill>
                  <a:cs typeface="Arial" charset="0"/>
                </a:rPr>
                <a:t> Perú LNG</a:t>
              </a:r>
            </a:p>
          </p:txBody>
        </p:sp>
        <p:sp>
          <p:nvSpPr>
            <p:cNvPr id="19" name="45 CuadroTexto"/>
            <p:cNvSpPr txBox="1"/>
            <p:nvPr/>
          </p:nvSpPr>
          <p:spPr bwMode="auto">
            <a:xfrm>
              <a:off x="5864448" y="4475491"/>
              <a:ext cx="519693" cy="184666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600" b="1" dirty="0">
                  <a:cs typeface="Arial" charset="0"/>
                </a:rPr>
                <a:t>JULIACA</a:t>
              </a:r>
            </a:p>
          </p:txBody>
        </p:sp>
        <p:sp>
          <p:nvSpPr>
            <p:cNvPr id="20" name="50 Elipse"/>
            <p:cNvSpPr/>
            <p:nvPr/>
          </p:nvSpPr>
          <p:spPr bwMode="auto">
            <a:xfrm>
              <a:off x="4988929" y="3486900"/>
              <a:ext cx="77258" cy="77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9181" name="51 CuadroTexto"/>
            <p:cNvSpPr txBox="1">
              <a:spLocks noChangeArrowheads="1"/>
            </p:cNvSpPr>
            <p:nvPr/>
          </p:nvSpPr>
          <p:spPr bwMode="auto">
            <a:xfrm>
              <a:off x="4661583" y="3357451"/>
              <a:ext cx="46358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600" b="1"/>
                <a:t>CUSCO</a:t>
              </a:r>
            </a:p>
          </p:txBody>
        </p:sp>
        <p:sp>
          <p:nvSpPr>
            <p:cNvPr id="22" name="52 Elipse"/>
            <p:cNvSpPr/>
            <p:nvPr/>
          </p:nvSpPr>
          <p:spPr bwMode="auto">
            <a:xfrm>
              <a:off x="6034674" y="4900611"/>
              <a:ext cx="77258" cy="77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9185" name="53 CuadroTexto"/>
            <p:cNvSpPr txBox="1">
              <a:spLocks noChangeArrowheads="1"/>
            </p:cNvSpPr>
            <p:nvPr/>
          </p:nvSpPr>
          <p:spPr bwMode="auto">
            <a:xfrm>
              <a:off x="5690203" y="4862144"/>
              <a:ext cx="40748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600" b="1"/>
                <a:t>PUNO</a:t>
              </a:r>
            </a:p>
          </p:txBody>
        </p:sp>
        <p:pic>
          <p:nvPicPr>
            <p:cNvPr id="24" name="97 Imagen" descr="Planta separació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4312" y="3716800"/>
              <a:ext cx="138471" cy="18625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24 Conector recto"/>
            <p:cNvCxnSpPr/>
            <p:nvPr/>
          </p:nvCxnSpPr>
          <p:spPr>
            <a:xfrm>
              <a:off x="5957426" y="3240588"/>
              <a:ext cx="915351" cy="914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curvado"/>
            <p:cNvCxnSpPr/>
            <p:nvPr/>
          </p:nvCxnSpPr>
          <p:spPr>
            <a:xfrm flipV="1">
              <a:off x="2339186" y="3524198"/>
              <a:ext cx="2648941" cy="173553"/>
            </a:xfrm>
            <a:prstGeom prst="curvedConnector3">
              <a:avLst/>
            </a:prstGeom>
            <a:ln>
              <a:solidFill>
                <a:srgbClr val="00B0F0"/>
              </a:solidFill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curvado"/>
            <p:cNvCxnSpPr/>
            <p:nvPr/>
          </p:nvCxnSpPr>
          <p:spPr>
            <a:xfrm>
              <a:off x="2339186" y="3697751"/>
              <a:ext cx="2785614" cy="1475200"/>
            </a:xfrm>
            <a:prstGeom prst="curvedConnector3">
              <a:avLst>
                <a:gd name="adj1" fmla="val 28571"/>
              </a:avLst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curvado"/>
            <p:cNvCxnSpPr>
              <a:stCxn id="17" idx="5"/>
              <a:endCxn id="16" idx="2"/>
            </p:cNvCxnSpPr>
            <p:nvPr/>
          </p:nvCxnSpPr>
          <p:spPr>
            <a:xfrm rot="5400000" flipH="1" flipV="1">
              <a:off x="5355469" y="4602009"/>
              <a:ext cx="507960" cy="735518"/>
            </a:xfrm>
            <a:prstGeom prst="curvedConnector4">
              <a:avLst>
                <a:gd name="adj1" fmla="val 13614"/>
                <a:gd name="adj2" fmla="val 29302"/>
              </a:avLst>
            </a:prstGeom>
            <a:ln>
              <a:solidFill>
                <a:schemeClr val="accent2">
                  <a:lumMod val="75000"/>
                </a:schemeClr>
              </a:solidFill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curvado"/>
            <p:cNvCxnSpPr/>
            <p:nvPr/>
          </p:nvCxnSpPr>
          <p:spPr>
            <a:xfrm rot="5400000">
              <a:off x="4848623" y="5545309"/>
              <a:ext cx="683630" cy="7013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800000"/>
              </a:solidFill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curvado"/>
            <p:cNvCxnSpPr>
              <a:stCxn id="17" idx="6"/>
            </p:cNvCxnSpPr>
            <p:nvPr/>
          </p:nvCxnSpPr>
          <p:spPr>
            <a:xfrm>
              <a:off x="5257876" y="5187766"/>
              <a:ext cx="730122" cy="734426"/>
            </a:xfrm>
            <a:prstGeom prst="curvedConnector2">
              <a:avLst/>
            </a:prstGeom>
            <a:ln>
              <a:solidFill>
                <a:srgbClr val="800000"/>
              </a:solidFill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2" descr="C:\Users\irodriguez\AppData\Local\Microsoft\Windows\Temporary Internet Files\Content.IE5\KBQNYS5J\MC900233539[1].wm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rot="20823335" flipH="1">
              <a:off x="3498482" y="3414494"/>
              <a:ext cx="360622" cy="220087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  <a:extLst/>
          </p:spPr>
        </p:pic>
        <p:pic>
          <p:nvPicPr>
            <p:cNvPr id="4919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372438">
              <a:off x="5232846" y="5159602"/>
              <a:ext cx="587593" cy="59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C:\Users\irodriguez\AppData\Local\Microsoft\Windows\Temporary Internet Files\Content.IE5\KBQNYS5J\MC900233539[1].wm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 rot="265090" flipH="1">
              <a:off x="3617627" y="4768264"/>
              <a:ext cx="255907" cy="15618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  <a:extLst/>
          </p:spPr>
        </p:pic>
        <p:cxnSp>
          <p:nvCxnSpPr>
            <p:cNvPr id="34" name="33 Conector curvado"/>
            <p:cNvCxnSpPr/>
            <p:nvPr/>
          </p:nvCxnSpPr>
          <p:spPr>
            <a:xfrm rot="16200000" flipH="1">
              <a:off x="5942410" y="4799777"/>
              <a:ext cx="247630" cy="88119"/>
            </a:xfrm>
            <a:prstGeom prst="curvedConnector2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051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Wallpaper3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9500658" cy="7128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611560" y="3645024"/>
            <a:ext cx="3387722" cy="42862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fromWordArt="1">
            <a:prstTxWarp prst="textInflate">
              <a:avLst>
                <a:gd name="adj" fmla="val 0"/>
              </a:avLst>
            </a:prstTxWarp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ES" sz="2000" b="1" kern="10" dirty="0">
                <a:ln w="3175">
                  <a:noFill/>
                  <a:prstDash val="sysDot"/>
                </a:ln>
                <a:solidFill>
                  <a:srgbClr val="FFFFFF"/>
                </a:solidFill>
                <a:effectLst>
                  <a:glow rad="228600">
                    <a:schemeClr val="accent3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B71B5C-DAF1-404A-BE16-359F1AFE085C}" type="slidenum">
              <a:rPr lang="es-PE" smtClean="0"/>
              <a:pPr>
                <a:defRPr/>
              </a:pPr>
              <a:t>4</a:t>
            </a:fld>
            <a:endParaRPr lang="es-P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83769" y="-28153"/>
            <a:ext cx="676875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s-PE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PETROPERÚ IN FIGURES 2011  </a:t>
            </a: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020810"/>
              </p:ext>
            </p:extLst>
          </p:nvPr>
        </p:nvGraphicFramePr>
        <p:xfrm>
          <a:off x="4332114" y="1032795"/>
          <a:ext cx="3736727" cy="368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060407" y="5846764"/>
            <a:ext cx="7976089" cy="8946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50"/>
              </a:spcBef>
              <a:buClr>
                <a:schemeClr val="tx1"/>
              </a:buClr>
            </a:pPr>
            <a:r>
              <a:rPr lang="en-US" sz="1350" b="1" dirty="0">
                <a:latin typeface="Calibri" pitchFamily="34" charset="0"/>
                <a:cs typeface="Calibri" pitchFamily="34" charset="0"/>
              </a:rPr>
              <a:t>The operating profit in 2011 increased by 85% in relation to the previous year (S/ 722 MM  vs. S/ 388 MM) due to higher sales, both in volume and in prices.</a:t>
            </a:r>
          </a:p>
          <a:p>
            <a:pPr algn="just">
              <a:lnSpc>
                <a:spcPct val="95000"/>
              </a:lnSpc>
              <a:spcBef>
                <a:spcPts val="50"/>
              </a:spcBef>
              <a:buClr>
                <a:schemeClr val="tx1"/>
              </a:buClr>
            </a:pPr>
            <a:r>
              <a:rPr lang="en-US" sz="1350" b="1" dirty="0">
                <a:latin typeface="Calibri" pitchFamily="34" charset="0"/>
                <a:cs typeface="Calibri" pitchFamily="34" charset="0"/>
              </a:rPr>
              <a:t>As a result of the operating profit and the company’s productivity improvements, net profit was also higher (S/ 532 MM vs S/287 MM).</a:t>
            </a:r>
            <a:endParaRPr lang="es-ES" sz="135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43118" y="5318273"/>
            <a:ext cx="3589322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75000"/>
              </a:lnSpc>
              <a:tabLst>
                <a:tab pos="265113" algn="l"/>
                <a:tab pos="271463" algn="l"/>
              </a:tabLst>
            </a:pPr>
            <a:r>
              <a:rPr lang="es-ES" sz="1000" dirty="0">
                <a:latin typeface="Calibri" pitchFamily="34" charset="0"/>
                <a:cs typeface="Calibri" pitchFamily="34" charset="0"/>
              </a:rPr>
              <a:t>(*):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Includes purchases of crude oil, intermediate and derivative products. </a:t>
            </a:r>
          </a:p>
          <a:p>
            <a:pPr marL="180975" indent="-180975" algn="just">
              <a:lnSpc>
                <a:spcPct val="75000"/>
              </a:lnSpc>
              <a:tabLst>
                <a:tab pos="180975" algn="l"/>
              </a:tabLst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(**): Includes Other income, other cargos, provision for and recovery of contingencies</a:t>
            </a:r>
            <a:r>
              <a:rPr lang="es-PE" sz="1000" dirty="0">
                <a:latin typeface="Calibri" pitchFamily="34" charset="0"/>
                <a:cs typeface="Calibri" pitchFamily="34" charset="0"/>
              </a:rPr>
              <a:t>.</a:t>
            </a:r>
            <a:endParaRPr lang="es-E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67889" y="332656"/>
            <a:ext cx="8440615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es-E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INCOME AND EXPENSES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" y="918012"/>
            <a:ext cx="4364832" cy="40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77262"/>
              </p:ext>
            </p:extLst>
          </p:nvPr>
        </p:nvGraphicFramePr>
        <p:xfrm>
          <a:off x="4355978" y="918012"/>
          <a:ext cx="4464494" cy="432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993013" y="1046339"/>
            <a:ext cx="23853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b="1" dirty="0" err="1"/>
              <a:t>Income</a:t>
            </a:r>
            <a:r>
              <a:rPr lang="es-PE" sz="1600" b="1" dirty="0"/>
              <a:t>: S/ 13,577 MM</a:t>
            </a:r>
            <a:endParaRPr lang="es-ES" sz="16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5435" y="1340768"/>
            <a:ext cx="81129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PE" sz="1100" dirty="0" err="1"/>
              <a:t>Internal</a:t>
            </a:r>
            <a:r>
              <a:rPr lang="es-PE" sz="1100" dirty="0"/>
              <a:t> </a:t>
            </a:r>
            <a:r>
              <a:rPr lang="es-PE" sz="1100" dirty="0" err="1"/>
              <a:t>Market</a:t>
            </a:r>
            <a:endParaRPr lang="es-ES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616691" y="3475747"/>
            <a:ext cx="811293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sz="1100" dirty="0">
                <a:solidFill>
                  <a:srgbClr val="FF0000"/>
                </a:solidFill>
              </a:rPr>
              <a:t>Export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44598" y="3906969"/>
            <a:ext cx="1028582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/>
                </a:solidFill>
              </a:rPr>
              <a:t>Transport Serv. – Oil pipeline</a:t>
            </a:r>
          </a:p>
        </p:txBody>
      </p:sp>
    </p:spTree>
    <p:extLst>
      <p:ext uri="{BB962C8B-B14F-4D97-AF65-F5344CB8AC3E}">
        <p14:creationId xmlns:p14="http://schemas.microsoft.com/office/powerpoint/2010/main" val="16064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 bwMode="auto">
          <a:xfrm>
            <a:off x="2123728" y="125413"/>
            <a:ext cx="6912322" cy="566737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Where we actually stay?</a:t>
            </a: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571500" y="1324660"/>
            <a:ext cx="7981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dirty="0"/>
              <a:t>At present, the main companies of the region operate in an integrated way. </a:t>
            </a:r>
          </a:p>
          <a:p>
            <a:pPr algn="just"/>
            <a:r>
              <a:rPr lang="en-US" dirty="0"/>
              <a:t>In other words, they have oil lots, except PETROPERÚ S.A.</a:t>
            </a:r>
            <a:endParaRPr lang="es-ES" dirty="0">
              <a:cs typeface="Arial" charset="0"/>
            </a:endParaRPr>
          </a:p>
        </p:txBody>
      </p:sp>
      <p:graphicFrame>
        <p:nvGraphicFramePr>
          <p:cNvPr id="8" name="Group 1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7016444"/>
              </p:ext>
            </p:extLst>
          </p:nvPr>
        </p:nvGraphicFramePr>
        <p:xfrm>
          <a:off x="571500" y="2349500"/>
          <a:ext cx="7962900" cy="3230565"/>
        </p:xfrm>
        <a:graphic>
          <a:graphicData uri="http://schemas.openxmlformats.org/drawingml/2006/table">
            <a:tbl>
              <a:tblPr/>
              <a:tblGrid>
                <a:gridCol w="219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D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D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Property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D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Integrated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D4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International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D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ECOPETROL</a:t>
                      </a:r>
                      <a:r>
                        <a:rPr kumimoji="0" lang="es-P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Colombia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ENAP</a:t>
                      </a:r>
                      <a:r>
                        <a:rPr kumimoji="0" lang="es-PE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Chile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PETROBRAS</a:t>
                      </a:r>
                      <a:r>
                        <a:rPr kumimoji="0" lang="es-PE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Brazil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PEMEX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Mexico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PDVSA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Venezuela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PETROECUADOR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Ecuador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PETROPERÚ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Peru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63" name="Rectangle 420"/>
          <p:cNvSpPr>
            <a:spLocks noChangeArrowheads="1"/>
          </p:cNvSpPr>
          <p:nvPr/>
        </p:nvSpPr>
        <p:spPr bwMode="auto">
          <a:xfrm>
            <a:off x="479425" y="5848350"/>
            <a:ext cx="8074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(</a:t>
            </a:r>
            <a:r>
              <a:rPr lang="en-US" dirty="0">
                <a:cs typeface="Arial" charset="0"/>
              </a:rPr>
              <a:t>*)</a:t>
            </a:r>
            <a:r>
              <a:rPr lang="en-US" sz="1400" dirty="0">
                <a:cs typeface="Arial" charset="0"/>
              </a:rPr>
              <a:t>: They operate in Peru. </a:t>
            </a:r>
          </a:p>
        </p:txBody>
      </p:sp>
      <p:sp>
        <p:nvSpPr>
          <p:cNvPr id="21564" name="Rectangle 9"/>
          <p:cNvSpPr>
            <a:spLocks noChangeArrowheads="1"/>
          </p:cNvSpPr>
          <p:nvPr/>
        </p:nvSpPr>
        <p:spPr bwMode="auto">
          <a:xfrm>
            <a:off x="539750" y="5183188"/>
            <a:ext cx="7777163" cy="431800"/>
          </a:xfrm>
          <a:prstGeom prst="rect">
            <a:avLst/>
          </a:prstGeom>
          <a:noFill/>
          <a:ln w="444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 bwMode="auto">
          <a:xfrm>
            <a:off x="806450" y="44450"/>
            <a:ext cx="8229600" cy="63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400" dirty="0" err="1"/>
              <a:t>National</a:t>
            </a:r>
            <a:r>
              <a:rPr lang="es-ES" sz="2400" dirty="0"/>
              <a:t> </a:t>
            </a:r>
            <a:r>
              <a:rPr lang="es-ES" sz="2400" dirty="0" err="1"/>
              <a:t>oil</a:t>
            </a:r>
            <a:r>
              <a:rPr lang="es-ES" sz="2400" dirty="0"/>
              <a:t> </a:t>
            </a:r>
            <a:r>
              <a:rPr lang="es-ES" sz="2400" dirty="0" err="1"/>
              <a:t>companies</a:t>
            </a:r>
            <a:r>
              <a:rPr lang="es-ES" sz="2400" dirty="0"/>
              <a:t> (</a:t>
            </a:r>
            <a:r>
              <a:rPr lang="es-ES" sz="2400" dirty="0" err="1"/>
              <a:t>NOCs</a:t>
            </a:r>
            <a:r>
              <a:rPr lang="es-ES" sz="2400" dirty="0"/>
              <a:t>) in Perú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908720"/>
            <a:ext cx="8713787" cy="5262979"/>
          </a:xfrm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sz="1600" u="sng" kern="1200" dirty="0">
                <a:solidFill>
                  <a:schemeClr val="tx1"/>
                </a:solidFill>
                <a:latin typeface="Arial" charset="0"/>
              </a:rPr>
              <a:t>Exploration and Production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ECOPETROL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from Colombia and </a:t>
            </a: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KNOC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from South Korea in SAVIA. 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China National Petroleum Corporation (</a:t>
            </a: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CNPC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) in SAPET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CNPC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in </a:t>
            </a:r>
            <a:r>
              <a:rPr lang="en-US" sz="1600" b="0" kern="1200" dirty="0" err="1">
                <a:solidFill>
                  <a:schemeClr val="tx1"/>
                </a:solidFill>
                <a:latin typeface="Arial" charset="0"/>
              </a:rPr>
              <a:t>Pluspetrol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Norte on Lot 8, where share ownership of Lot with </a:t>
            </a: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KNOC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from South Korea and with the </a:t>
            </a:r>
            <a:r>
              <a:rPr lang="en-US" sz="1600" b="0" kern="1200" dirty="0" err="1">
                <a:solidFill>
                  <a:schemeClr val="tx1"/>
                </a:solidFill>
                <a:latin typeface="Arial" charset="0"/>
              </a:rPr>
              <a:t>Pluspetrol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private Company from Argentina. 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SONATRACH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from Algeria in </a:t>
            </a:r>
            <a:r>
              <a:rPr lang="en-US" sz="1600" b="0" kern="1200" dirty="0" err="1">
                <a:solidFill>
                  <a:schemeClr val="tx1"/>
                </a:solidFill>
                <a:latin typeface="Arial" charset="0"/>
              </a:rPr>
              <a:t>Camisea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Consortium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PETROBRAS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on Lot X (100%), Lot 58 (100%) and Lot 57 (43%, the remaining 57% is from </a:t>
            </a:r>
            <a:r>
              <a:rPr lang="en-US" sz="1600" b="0" kern="1200" dirty="0" err="1">
                <a:solidFill>
                  <a:schemeClr val="tx1"/>
                </a:solidFill>
                <a:latin typeface="Arial" charset="0"/>
              </a:rPr>
              <a:t>Repsol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sz="1600" u="sng" kern="1200" dirty="0">
                <a:solidFill>
                  <a:schemeClr val="tx1"/>
                </a:solidFill>
                <a:latin typeface="Arial" charset="0"/>
              </a:rPr>
              <a:t>Commercialization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ENAP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 (49%) in PRIMAX in partnership with Romero Group.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sz="1600" u="sng" kern="1200" dirty="0">
                <a:solidFill>
                  <a:schemeClr val="tx1"/>
                </a:solidFill>
                <a:latin typeface="Arial" charset="0"/>
              </a:rPr>
              <a:t>Power transmission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en-US" sz="1600" b="0" kern="120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 charset="0"/>
              </a:rPr>
              <a:t>ISA </a:t>
            </a:r>
            <a:r>
              <a:rPr lang="en-US" sz="1600" b="0" kern="1200" dirty="0">
                <a:solidFill>
                  <a:schemeClr val="tx1"/>
                </a:solidFill>
                <a:latin typeface="Arial" charset="0"/>
              </a:rPr>
              <a:t>from Colombia in power transmission grids.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 bwMode="auto">
          <a:xfrm>
            <a:off x="590550" y="115888"/>
            <a:ext cx="82296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400" dirty="0"/>
              <a:t>New legal </a:t>
            </a:r>
            <a:r>
              <a:rPr lang="es-ES" sz="2400" dirty="0" err="1"/>
              <a:t>framework</a:t>
            </a:r>
            <a:r>
              <a:rPr lang="es-ES" sz="2400" dirty="0"/>
              <a:t> PETROPERÚ S.A.</a:t>
            </a:r>
            <a:endParaRPr lang="es-PE" sz="2400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3816350"/>
          </a:xfrm>
          <a:noFill/>
        </p:spPr>
        <p:txBody>
          <a:bodyPr/>
          <a:lstStyle/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en-US" sz="2000" b="1" dirty="0"/>
              <a:t>Law to Strength and modernize PETROPERÚ</a:t>
            </a:r>
            <a:endParaRPr lang="es-ES" sz="2000" b="1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800" b="1" dirty="0"/>
              <a:t>Law No. 28840 </a:t>
            </a:r>
            <a:r>
              <a:rPr lang="en-US" sz="1800" dirty="0"/>
              <a:t>(2006) the objective is to conduct activities in the entire chain.</a:t>
            </a:r>
            <a:r>
              <a:rPr lang="es-ES" sz="1800" dirty="0"/>
              <a:t> </a:t>
            </a:r>
            <a:r>
              <a:rPr lang="en-US" sz="1800" dirty="0"/>
              <a:t>Pending regulation.</a:t>
            </a:r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en-US" sz="2000" b="1" dirty="0"/>
              <a:t>Corporate strategy </a:t>
            </a:r>
            <a:r>
              <a:rPr lang="es-PE" sz="2000" b="1" dirty="0"/>
              <a:t>plan 2011-2025.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To keep updated the new rules and the technical mandate. Approved by Ministry of Energy and Mines through </a:t>
            </a:r>
            <a:r>
              <a:rPr lang="es-ES" sz="1800" b="1" dirty="0"/>
              <a:t>MR 191 – 2011 – MEM/DM</a:t>
            </a:r>
            <a:r>
              <a:rPr lang="es-ES" sz="1800" dirty="0"/>
              <a:t>.</a:t>
            </a:r>
            <a:endParaRPr lang="es-PE" sz="18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/>
              <a:t>Good coordination with Government and Companies</a:t>
            </a:r>
            <a:endParaRPr lang="es-PE" sz="2000" b="1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s-PE" sz="1800" b="1" dirty="0"/>
              <a:t>S.D. 001-2012 – EM</a:t>
            </a:r>
            <a:r>
              <a:rPr lang="es-PE" sz="1800" dirty="0"/>
              <a:t>. </a:t>
            </a:r>
            <a:r>
              <a:rPr lang="en-US" sz="1800" dirty="0"/>
              <a:t>Qualification of Oil Companies.</a:t>
            </a:r>
            <a:endParaRPr lang="es-PE" sz="1800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800" b="1" dirty="0"/>
              <a:t>Law No. 29817 </a:t>
            </a:r>
            <a:r>
              <a:rPr lang="en-US" sz="1800" dirty="0"/>
              <a:t>(2011) - PETROPERÚ’s participation in Gas pipeline and Petrochemical.</a:t>
            </a:r>
            <a:endParaRPr lang="es-E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 bwMode="auto">
          <a:xfrm>
            <a:off x="879475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600" dirty="0" err="1"/>
              <a:t>Honors</a:t>
            </a:r>
            <a:endParaRPr lang="es-PE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4063" t="17513" r="10780" b="33099"/>
          <a:stretch>
            <a:fillRect/>
          </a:stretch>
        </p:blipFill>
        <p:spPr bwMode="auto">
          <a:xfrm>
            <a:off x="392113" y="908050"/>
            <a:ext cx="439578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l="17982" r="18515"/>
          <a:stretch>
            <a:fillRect/>
          </a:stretch>
        </p:blipFill>
        <p:spPr bwMode="auto">
          <a:xfrm>
            <a:off x="5292725" y="908720"/>
            <a:ext cx="30956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14 Elipse"/>
          <p:cNvSpPr>
            <a:spLocks noChangeArrowheads="1"/>
          </p:cNvSpPr>
          <p:nvPr/>
        </p:nvSpPr>
        <p:spPr bwMode="auto">
          <a:xfrm>
            <a:off x="1976438" y="2276475"/>
            <a:ext cx="647700" cy="5048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PE"/>
          </a:p>
        </p:txBody>
      </p:sp>
      <p:sp>
        <p:nvSpPr>
          <p:cNvPr id="27653" name="15 Rectángulo redondeado"/>
          <p:cNvSpPr>
            <a:spLocks noChangeArrowheads="1"/>
          </p:cNvSpPr>
          <p:nvPr/>
        </p:nvSpPr>
        <p:spPr bwMode="auto">
          <a:xfrm>
            <a:off x="6840538" y="3356992"/>
            <a:ext cx="468312" cy="7207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PE"/>
          </a:p>
        </p:txBody>
      </p:sp>
      <p:sp>
        <p:nvSpPr>
          <p:cNvPr id="27654" name="Text Box 48"/>
          <p:cNvSpPr txBox="1">
            <a:spLocks noChangeArrowheads="1"/>
          </p:cNvSpPr>
          <p:nvPr/>
        </p:nvSpPr>
        <p:spPr bwMode="auto">
          <a:xfrm>
            <a:off x="1331913" y="5129213"/>
            <a:ext cx="2376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dirty="0">
                <a:ea typeface="Calibri" pitchFamily="34" charset="0"/>
                <a:cs typeface="Times New Roman" pitchFamily="18" charset="0"/>
              </a:rPr>
              <a:t>Medalla Empresa Líder en Calidad – Categoría de Plata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Sociedad Nacional de Industrias – Oct 2011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043416" y="3999869"/>
            <a:ext cx="1128852" cy="1128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zAOIDASIAAhEBAxEB/8QAHAABAAIDAQEBAAAAAAAAAAAAAAEGAgQFBwMI/8QAQBAAAQQCAAQDAwkGBQMFAAAAAQACAwQFEQYSITETQVEHFGEiMkJSVXGBk9EVFhcjkcE1RVOhsTRDVGJjdIOy/8QAGgEBAAIDAQAAAAAAAAAAAAAAAAEEAgMFBv/EADARAQACAQIDBgMIAwAAAAAAAAABAgMEEQUSMRMUIUFRcQYiYSMyMzRSU5HhQrHw/9oADAMBAAIRAxEAPwD3FFG1O0BFGwpQEREBERARNqNhBKIiAiIgIiICIiAiIgIiICIiAiIgIiICIiDEnSxc9rWlzjpo7k+Sz0vLfajnJzebiK0ro4WND5ww65970D8Oi15ckUrzLWi0l9VmjFXwXqfifBQSFkuVqscO4MoWH73cPeeZpfmheScPcKZHORGaq2OGsCW+LL2JHflHmu7/AAyyJ/zKqP8A6j+q1RmyT0q7GThnDsNuTJmnf/vdfv3u4d+2af5oT97uHftmn+aFQf4Y5H7Tq/lO/VP4Y5H7Tq/lO/VO0y/pYdy4X+/P8f0v373cO/bNP80J+93Dv2zT/NCoP8Mcj9p1fynfqn8Mcj9p1fynfqnaZf0ncuF/vz/H9L9+93Dp/wA5p/mhbVLOYu+/kpX68zx9FjwSvNX+zTJNaS3I1HH0MZH91VsnjruEveBZD4J2/KY9jvnD6zSFE5716w2Y+E6LUTyYM29n6EClVn2f5qXM4Bklk81iF5ild9YjsfxCsjngAk60O5VitotG8ODmxWw5LY7dYZIoBBAITayakoihBKIiAiIgIiICIiAiIgIiICIiCF4n7RwTxfaAOiY4wD6dCvbF4p7R3tbxlY2QDyR9yq+p+47vw/8Amp9peiY+SOtRrwQhrGRxta1oHYaWz72PVV6K3/KZ1+iAsvex6pF9mNtLPNMy7/vY9U97HquB738U97+KntPqjuzv+9j1T3weq4HvZPY7Ce99e6c8o7ts7/vgHZ2vuVS9pBjmw0U2gZI528p9Ae//AB/st73v4rhcaTF+GAJAHjM7/isL25qrei0/JqaT9Yd32R/4Pc/+T/YKxcZP8Phy0Sxjw50THNeNhzXSNBB/AlV32RaOGtkdR7x/YK08RUJMpiZacL2Me98bg5+9fJe13l8Grbh/DhyuK/ncnu5OMztw5K9TuMhZETL+z3xtI2I+jmO/9Q6Eeo+5RjsplsnJj44rUELp8Yy1JzQc23k6Ouvb4LYscPTz4u3XE7I7RtSWakwBPhOO9b6fEg/AlfKphsvj5aElSSi50GPZUl8YvA5mnfM0AdR962qD4M4muR2Y6lxsLZq919e25jTyvYIjIHN69NjXTr6Lew1jMZWhBk32IazJwJWVhFzcrD2Bdv52lrx8MTMkrzT2WWJ3XH2brywtEnNGWcrR10ACANnt5lfXG4/O4uKDHwWKM1CL5LJpg8TNYOzeUdCddN7H3IPlgMvPkZonS5iiXukeHU2sHiANJH1tjoPRWkdlXsFjsrjTHXkjxrqzXvJlYX+LylxI8tb6+qsLT0HRBKKNptBKKNptBKKNqUBFCbQSihEEoiIMVqT42nPL4s9WF8h7ucwErdUHsm26a2mvSXDxMUEtrJsMMZEdnlHyR0HK3os8hdxdCxHBajYx8g2CI+novjw67eSzjfq2x/8AkLYyWFo5G5FPb5nPjGgzm0D94Wv/AB8Fu01jNteZ228vZORxVS1Vk1G1j+XbHtHUFcrh7CNngZbu/KDurI/LXqV2ssy2+i9mP5BKRrbjrp56+K24WeFXYwDXK0DX3LLliZ3YRqMlMU1i3WWjauYvHkRzPgjPk3Q2uVxAaNnHslx/gySPlaxro++yqPNPNfyrwXblnn5QXHzJ0P7BWbB8M5KrlK01lsXgRu5nak2ToHXTXrpaYvN52iHSvo6aWIva/wA3Xb1WHE4SvUiD7DRLP5ucOg+5Y3slgmH3a5NUHM7l5Xa1tbHEc762DuzROIe2I6I8l43l5RJU0Xb04HqpyZIxxtsx0GjtrrTe95jaXqPB0deG5nIqbI2V2XAIxH83XhtPT8drZ42c9vDVoxvcw88Q21xadGRgPUfArg+yP/Bbbj294/sFbsxQr5LHTVbb3sheA5z2u5S3lIcDvy6hZ4p3pEqXEMfZ6m9N99ley0BweUxox0tgRXTLDPA+Zz26EZcHjmJIII109VjwPCx9WjadRyDJ3VGudZmsF0chIGyG8579+wWzjGcP2chJNFlhkLwiewSS2Q8xs+lygdAO2yAvrw43FROZWxmdktsrR8ja5sMe1rR0HQDfT12tim5HEQkflcx4dTIWJWVozDJXnLWwu075RAcPTfQHelt8P3vfOKHujum1BJiYJGSNJ5HkuO3gdhtfZ0OEzd+yKudk8W1H4c0FW21vO0AjyGx0J6g7Usg4fsXq8WLyjKtyvEa7GU52hxYPoFp2DrX3jqg5Fx75ZcfFLHbtMfkbjXRQTFrnAb0N8w6D71nchtVLePmxUV2B1StLP7jPOXumHiDma7bjskdWnfTY+5dOapgYp6eOblzVuVZHPjDbLfFc9/fm5t7J2tgyYbGZSE3syDeijdGBanaHFryD1Gh6DSDPh64y7bylqCV0teV0UkJ305TE09PRcvFw1r+EsZzN2J3FxkkcWTPYII2uOmgNPTQHXzJXXo0sRw2bD452125CzzhssvyecjXKz0HwC5E0HDMj7dOHOe7R2pHCxThtNDXucTzdCCWkne9a2doPriK7OILWWsXppy2Gya1eNkrmeEwMad6B6uJcTs/BcWndsZD9lR3Y7l/wxchLa0nI6URyhjXn5Q8h333KskWMxd25YkxmSnglkYz3llScDxBrTXOBB0SBrmGj0+C+Fmrw/Ur03xZX9nx1RJWhfDYA2djnb13t2x1897Qc/F25nycOxm1I9wsW45WOceZnLG8hj9/OLeg3562vhiomuwJtmlkWWfcpHe9yWnGNx0eoHP8A06Ky4/CYvw6NijI6VkL5JWStl5/FdI0hznH6W9pX4bir1vdGX77qvhmMQulbyhpBGvm780Fdxsm3Tfs8XYBWxrnXG2ZnHnc5m2FoJJ8j1Gh/b517Nqrw/Wxtm1M55NSxVndJ8uSJz2czS7zLSdH1BCtk2AqzSQSc0zJIqzqpc1+vEjI1p3r6j06+pWFzhuhcpY+rM2XkoGMwOa/Tvka0CfMHQ2g5OIqjO0L2Ru2LPvDrE8cZjmcz3cRvLWhoB1scvXe+u/LouzwndmyPD1C3ZIdLLCC94+kfX8e6+U/DVaSSyYrFyvFacXWIIJuVjye51rbd+eiN/iutVrx1YI4IGNjijaGMa3sAOwQfZERBGwoJ6KF5rxlxhmMTxDPSpSQthYxpAfHzHqFhfJFI3la0mkyau/Jj69fFa+GzvK8Q9v8ArQO//tsXK4w4ayOZy9ezTbCGMi5HSPfpzevkNKl1OMcvUmsywvhD7Ugll3HvbuUN6enQBbDuPs87/vQD7olXnPjmNncrwrW4s/aU26efts9ZjIqVGiaTYjYA6R3Teh3K1sPmKeYrOmpSc7WvLHDWiCPgvHMlxHlsnH4Vy490R7xt+SD961sdlLmMn8ajYdC/sddnD0ITvVd9o6MY+Hsk45m1vm8vR6NY4KmGdjvU7UbYBYbM6N4Oxp2yBpWrLXm43GWbsjdsgjMjgPQdSvMYvaHmWM5XtrSH1LCP7rQyvGGXyleStPOxsEjS17GMA2PRT2+OsTyotwjW571jNMbR57vXya2Ux7mtLZK88ZHTsWlUDI+zq9NO1la/AIObe5Wkub6dAev+yq2J4kyeGaW0rBEfnG8czf6eSsmD4y4hzmSgoQMrN5juSQRk8rB3PdR2uPJtEs44frtBNr4rRy/VduFMDHw/jDTjldMS8vdI7QJJWr7QGvdwzMACYRPAbIb3MPiN5/w5d7+G1YoweUbOz5lS5gcCHaLT3BHdWoiIjaHnMmS2W83tO8yqvGUtV3DbRVkhdAXRFwjIO4Odvia19Hl7/BZcQOrPu4AUnMdOLTTF4et+Dynn7fR1+HZduvhsbVlfLWo14pHjTnMjAJCyqYqhSldJUqQQvf8AOcxgBKlgo/Dxknj4drXmQQ1GyOlqTs+U6SRpd/LJ+idbPTewCFs4yhey2IZAyOvFWivyTCcPLpdtlJAaNdNkaJ32Vy9wq+DHD4EfhROD428o01wOwR8dr6wV4q7OSBjY2lxcQ0a6nqT/AFQUqhJR/h5ZF3w2uMcotNI+V45J30783N28+2lpWbGTq1si+eCKUfs+o2857S+SMFjg54YPna6nXfp0V5fiMfJcFt9Ku6wDvxDGOZbHu0XiSSeGznkaGvPL1cB2B/qgomZpyZCIYzFwS34aONEcU7ZWfJlcAWP24jZAaD0+st/B325POxXG9DJhmkjzDufqD6dVaalGtTaWVII4WHuGN1vy/wCEhoVa7y+CvFG4gt21oB0Tsj+qCg0rQwTMXl3Fois0Ja0hJ6mRji+MfHe3/wBB6re4Up/sziF1W8WiwMdCYXHs4kl0pbvz5yd+euXat78dTfAyB1aIxRuDmMLAQ0jsQEuY+peY1lyvFO1p2BI3ekHD4QDPfs86py+4m9/J5Pm83K3n15fP5vx2rMBpfKvXirRNigjbHG0aaxg0AvqgIiICIiAiIgx6rxb2k7/e+1v/AE4/+CvaT0GlQ/aJwrYyrmZLHN57EbeV8X+o3y18QtGopNqeDrcE1FMGq3vO0TGzy3m2nMs5KtqF5ZPUsxvHQh0Tv0WHhTHtBP8AlO/Rc/afR7mLU6xJtNqfBm/0J/ynfonhTf8Ajz/lO/ROWfRPNSPNHMhcvvBjr9h3LXx9yVx7BsD/APnWlZ8R7PMtdc194spQnuHHmf8A07D/AHU1x2t0hoz6zT4I3yXiFWqVp79mOrVjdJPIfksb316/BeycFcLxcPUnGRwluzaM0g8vRo+AW5w/w1jcDGRSg/muGnzP6vd+Pp8AuzrSvYMHJ4z1eR4pxe2q+zx+FP8AaWjQUqApVhxBERAREQEREBERAREQEREBERAREQEREDSjQUogx5Qe42nI36oWSIbseRv1QnI36oWSIneUBoCnQREQjQ3vSl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0" y="-466725"/>
            <a:ext cx="18954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7" name="Picture 3" descr="C:\Users\Usuario\Desktop\untitled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098944"/>
            <a:ext cx="21526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 bwMode="auto">
          <a:xfrm>
            <a:off x="879475" y="444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Best corporate governance</a:t>
            </a:r>
          </a:p>
        </p:txBody>
      </p:sp>
      <p:sp>
        <p:nvSpPr>
          <p:cNvPr id="28674" name="4 CuadroTexto"/>
          <p:cNvSpPr txBox="1">
            <a:spLocks noChangeArrowheads="1"/>
          </p:cNvSpPr>
          <p:nvPr/>
        </p:nvSpPr>
        <p:spPr bwMode="auto">
          <a:xfrm>
            <a:off x="250825" y="982663"/>
            <a:ext cx="8785225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600" b="1" dirty="0"/>
              <a:t>In 2006,</a:t>
            </a:r>
            <a:r>
              <a:rPr lang="es-ES" sz="1600" dirty="0"/>
              <a:t> </a:t>
            </a:r>
            <a:r>
              <a:rPr lang="en-US" sz="1600" dirty="0"/>
              <a:t>the Good Corporate Governance (GCG) Draft Code of PETROPERÚ S.A.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2008, </a:t>
            </a:r>
            <a:r>
              <a:rPr lang="en-US" sz="1600" dirty="0"/>
              <a:t>the</a:t>
            </a:r>
            <a:r>
              <a:rPr lang="en-US" sz="1600" b="1" dirty="0"/>
              <a:t> </a:t>
            </a:r>
            <a:r>
              <a:rPr lang="en-US" sz="1600" dirty="0"/>
              <a:t>PETROPERÚ participation in the “CAF” program of “DIAGNOSIS AND IMPLEMENTATION IN CORPORATE GOVERNANCE” for state – owned companies.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2009</a:t>
            </a:r>
            <a:r>
              <a:rPr lang="en-US" sz="1600" dirty="0"/>
              <a:t>, the GCG committee was approved by the board of directors.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2010, </a:t>
            </a:r>
            <a:r>
              <a:rPr lang="en-US" sz="1600" dirty="0"/>
              <a:t>the GCG internal regulations (PENDING APPOINTMENT OF PARTICIPANTS), was approved by the board of directors.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2010,</a:t>
            </a:r>
            <a:r>
              <a:rPr lang="en-US" sz="1600" dirty="0"/>
              <a:t> Board of Directors approved BCG with 27 principles: REGULATORY FRAMEWORK; STATE AS OWNER, PROPERTY RIGHTS; EQUITABLE TREATMENT WITH THE STOCKHOLDERS; RETIONSHIPS WITH STAKEHOLDER GROUP; TRANSPARENCY; AND MANAGEMENT AND BOARD OF DIRECTORS.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2011, </a:t>
            </a:r>
            <a:r>
              <a:rPr lang="en-US" sz="1600" dirty="0"/>
              <a:t>the</a:t>
            </a:r>
            <a:r>
              <a:rPr lang="en-US" sz="1600" b="1" dirty="0"/>
              <a:t> </a:t>
            </a:r>
            <a:r>
              <a:rPr lang="en-US" sz="1600" dirty="0"/>
              <a:t>GCG Internal assessment.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2012, </a:t>
            </a:r>
            <a:r>
              <a:rPr lang="en-US" sz="1600" dirty="0"/>
              <a:t>Coordination with BID for training workshops in GCG.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indent="-285750" algn="just">
              <a:buFontTx/>
              <a:buChar char="-"/>
            </a:pPr>
            <a:r>
              <a:rPr lang="en-US" sz="1600" b="1" dirty="0"/>
              <a:t>In 2012, </a:t>
            </a:r>
            <a:r>
              <a:rPr lang="en-US" sz="1600" dirty="0"/>
              <a:t>adherence to EITI</a:t>
            </a:r>
            <a:r>
              <a:rPr lang="en-US" sz="1600" b="1" dirty="0"/>
              <a:t> </a:t>
            </a:r>
            <a:r>
              <a:rPr lang="en-US" sz="1600" dirty="0"/>
              <a:t>initiatives.</a:t>
            </a:r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marL="285750" lvl="0" indent="-285750" algn="just">
              <a:buFontTx/>
              <a:buChar char="-"/>
            </a:pPr>
            <a:r>
              <a:rPr lang="en-US" sz="1600" b="1" dirty="0"/>
              <a:t>In 2012, </a:t>
            </a:r>
            <a:r>
              <a:rPr lang="en-US" sz="1600" dirty="0"/>
              <a:t>Lima Stock Exchange acknowledgment.</a:t>
            </a:r>
            <a:endParaRPr lang="es-PE" sz="1600" dirty="0"/>
          </a:p>
          <a:p>
            <a:pPr marL="285750" indent="-285750" algn="just">
              <a:buFontTx/>
              <a:buChar char="-"/>
            </a:pPr>
            <a:endParaRPr lang="es-ES" sz="1600" dirty="0"/>
          </a:p>
          <a:p>
            <a:pPr marL="285750" indent="-285750" algn="just">
              <a:buFontTx/>
              <a:buChar char="-"/>
            </a:pPr>
            <a:endParaRPr lang="es-PE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1_Diseño predeterminado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rgbClr val="000000"/>
          </a:solidFill>
          <a:round/>
          <a:headEnd/>
          <a:tailEnd/>
        </a:ln>
      </a:spPr>
      <a:bodyPr/>
      <a:lstStyle>
        <a:defPPr>
          <a:defRPr/>
        </a:defPPr>
      </a:lstStyle>
    </a:sp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13932</TotalTime>
  <Words>2198</Words>
  <Application>Microsoft Office PowerPoint</Application>
  <PresentationFormat>Presentación en pantalla (4:3)</PresentationFormat>
  <Paragraphs>517</Paragraphs>
  <Slides>35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  <vt:variant>
        <vt:lpstr>Presentaciones personalizadas</vt:lpstr>
      </vt:variant>
      <vt:variant>
        <vt:i4>3</vt:i4>
      </vt:variant>
    </vt:vector>
  </HeadingPairs>
  <TitlesOfParts>
    <vt:vector size="49" baseType="lpstr">
      <vt:lpstr>Arial</vt:lpstr>
      <vt:lpstr>Arial </vt:lpstr>
      <vt:lpstr>Arial Black</vt:lpstr>
      <vt:lpstr>Calibri</vt:lpstr>
      <vt:lpstr>Courier New</vt:lpstr>
      <vt:lpstr>Showcard Gothic</vt:lpstr>
      <vt:lpstr>Tahoma</vt:lpstr>
      <vt:lpstr>Times New Roman</vt:lpstr>
      <vt:lpstr>Verdana</vt:lpstr>
      <vt:lpstr>Wingdings</vt:lpstr>
      <vt:lpstr>1_Diseño predeterminado</vt:lpstr>
      <vt:lpstr>Presentación de PowerPoint</vt:lpstr>
      <vt:lpstr>PETROPERU after privatization</vt:lpstr>
      <vt:lpstr>Presentación de PowerPoint</vt:lpstr>
      <vt:lpstr>Presentación de PowerPoint</vt:lpstr>
      <vt:lpstr>Where we actually stay?</vt:lpstr>
      <vt:lpstr>National oil companies (NOCs) in Perú</vt:lpstr>
      <vt:lpstr>New legal framework PETROPERÚ S.A.</vt:lpstr>
      <vt:lpstr>Honors</vt:lpstr>
      <vt:lpstr>Best corporate governance</vt:lpstr>
      <vt:lpstr>Presentación de PowerPoint</vt:lpstr>
      <vt:lpstr>The Talara refinery modernization project</vt:lpstr>
      <vt:lpstr>Presentación de PowerPoint</vt:lpstr>
      <vt:lpstr>Presentación de PowerPoint</vt:lpstr>
      <vt:lpstr>Talara refinery modernization scheme  (changes regarding ADL – 2006 on green and orange)</vt:lpstr>
      <vt:lpstr>Talara refinery modernization scheme  (Refinery current scheme on green) </vt:lpstr>
      <vt:lpstr>Presentación de PowerPoint</vt:lpstr>
      <vt:lpstr>Impacts of Modernization Project</vt:lpstr>
      <vt:lpstr>Presentación de PowerPoint</vt:lpstr>
      <vt:lpstr>Presentación de PowerPoint</vt:lpstr>
      <vt:lpstr>                          Petroperú is available to pay</vt:lpstr>
      <vt:lpstr>Schedule</vt:lpstr>
      <vt:lpstr>Return to Upstream (Access to production)</vt:lpstr>
      <vt:lpstr>Presentación de PowerPoint</vt:lpstr>
      <vt:lpstr>Presentación de PowerPoint</vt:lpstr>
      <vt:lpstr>MAIN RESULTS </vt:lpstr>
      <vt:lpstr>THE GAS PIPELINE COMPRISES OF A MAJOR PROJECT </vt:lpstr>
      <vt:lpstr>THE SOUTH ANDEAN GAS PIPELINE</vt:lpstr>
      <vt:lpstr>Energetic Security</vt:lpstr>
      <vt:lpstr>The petrochemical hub</vt:lpstr>
      <vt:lpstr>Presentación de PowerPoint</vt:lpstr>
      <vt:lpstr>The PETROPERÚ S.A.’s participation  in the south gas pipeline</vt:lpstr>
      <vt:lpstr>The feasibility of PETROPERÚ S.A.’s participation and Agreement with the CAF  </vt:lpstr>
      <vt:lpstr>Echecopar Firm Report</vt:lpstr>
      <vt:lpstr>Previous project : LNG to the South</vt:lpstr>
      <vt:lpstr>Presentación de PowerPoint</vt:lpstr>
      <vt:lpstr>Quienes somos</vt:lpstr>
      <vt:lpstr>Que ofrecemos</vt:lpstr>
      <vt:lpstr>Nuestros Clientes</vt:lpstr>
    </vt:vector>
  </TitlesOfParts>
  <Company>PETROPERU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tvaldez</dc:creator>
  <cp:lastModifiedBy>Luciana Muñoz</cp:lastModifiedBy>
  <cp:revision>934</cp:revision>
  <cp:lastPrinted>2012-07-03T21:33:51Z</cp:lastPrinted>
  <dcterms:created xsi:type="dcterms:W3CDTF">2009-07-21T21:03:38Z</dcterms:created>
  <dcterms:modified xsi:type="dcterms:W3CDTF">2016-06-01T22:37:55Z</dcterms:modified>
</cp:coreProperties>
</file>