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91" r:id="rId2"/>
  </p:sldMasterIdLst>
  <p:notesMasterIdLst>
    <p:notesMasterId r:id="rId15"/>
  </p:notesMasterIdLst>
  <p:sldIdLst>
    <p:sldId id="275" r:id="rId3"/>
    <p:sldId id="373" r:id="rId4"/>
    <p:sldId id="367" r:id="rId5"/>
    <p:sldId id="368" r:id="rId6"/>
    <p:sldId id="372" r:id="rId7"/>
    <p:sldId id="377" r:id="rId8"/>
    <p:sldId id="361" r:id="rId9"/>
    <p:sldId id="362" r:id="rId10"/>
    <p:sldId id="363" r:id="rId11"/>
    <p:sldId id="358" r:id="rId12"/>
    <p:sldId id="374" r:id="rId13"/>
    <p:sldId id="354" r:id="rId14"/>
  </p:sldIdLst>
  <p:sldSz cx="9144000" cy="6858000" type="screen4x3"/>
  <p:notesSz cx="7023100" cy="9309100"/>
  <p:custDataLst>
    <p:tags r:id="rId16"/>
  </p:custDataLst>
  <p:defaultTextStyle>
    <a:defPPr>
      <a:defRPr lang="es-P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0">
          <p15:clr>
            <a:srgbClr val="A4A3A4"/>
          </p15:clr>
        </p15:guide>
        <p15:guide id="2" orient="horz" pos="845">
          <p15:clr>
            <a:srgbClr val="A4A3A4"/>
          </p15:clr>
        </p15:guide>
        <p15:guide id="3" orient="horz" pos="3799">
          <p15:clr>
            <a:srgbClr val="A4A3A4"/>
          </p15:clr>
        </p15:guide>
        <p15:guide id="4" pos="2880">
          <p15:clr>
            <a:srgbClr val="A4A3A4"/>
          </p15:clr>
        </p15:guide>
        <p15:guide id="5" pos="5602">
          <p15:clr>
            <a:srgbClr val="A4A3A4"/>
          </p15:clr>
        </p15:guide>
        <p15:guide id="6" pos="22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VISORA " initials="REVISORA" lastIdx="1" clrIdx="0">
    <p:extLst>
      <p:ext uri="{19B8F6BF-5375-455C-9EA6-DF929625EA0E}">
        <p15:presenceInfo xmlns:p15="http://schemas.microsoft.com/office/powerpoint/2012/main" userId="REVISORA 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92" autoAdjust="0"/>
    <p:restoredTop sz="91304" autoAdjust="0"/>
  </p:normalViewPr>
  <p:slideViewPr>
    <p:cSldViewPr snapToGrid="0">
      <p:cViewPr varScale="1">
        <p:scale>
          <a:sx n="62" d="100"/>
          <a:sy n="62" d="100"/>
        </p:scale>
        <p:origin x="1818" y="78"/>
      </p:cViewPr>
      <p:guideLst>
        <p:guide orient="horz" pos="2000"/>
        <p:guide orient="horz" pos="845"/>
        <p:guide orient="horz" pos="3799"/>
        <p:guide pos="2880"/>
        <p:guide pos="5602"/>
        <p:guide pos="22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notesViewPr>
    <p:cSldViewPr snapToGrid="0">
      <p:cViewPr varScale="1">
        <p:scale>
          <a:sx n="51" d="100"/>
          <a:sy n="51" d="100"/>
        </p:scale>
        <p:origin x="-2838" y="-114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2D26BF9-F859-40EF-A4F3-68DE16437EC8}" type="datetimeFigureOut">
              <a:rPr lang="es-PE"/>
              <a:pPr>
                <a:defRPr/>
              </a:pPr>
              <a:t>01/06/2016</a:t>
            </a:fld>
            <a:endParaRPr lang="es-P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pPr lvl="0"/>
            <a:endParaRPr lang="es-P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P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00B7EAE-1B68-4B7A-9C59-E6D4499FF232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84117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78016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549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62062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3050" indent="-27305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900" noProof="0" dirty="0"/>
              <a:t>A</a:t>
            </a:r>
            <a:r>
              <a:rPr lang="en-US" sz="900" baseline="0" noProof="0" dirty="0"/>
              <a:t> strong and c</a:t>
            </a:r>
            <a:r>
              <a:rPr lang="en-US" sz="900" noProof="0" dirty="0"/>
              <a:t>ontinued economic growth implies a strong growth in energy consumption. GDP 8% in 2011; about 6% in the future.</a:t>
            </a:r>
          </a:p>
          <a:p>
            <a:pPr marL="273050" indent="-27305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en-US" noProof="0" dirty="0"/>
              <a:t>Challenges:</a:t>
            </a:r>
          </a:p>
          <a:p>
            <a:pPr marL="730250" lvl="1" indent="-273050" fontAlgn="auto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noProof="0" dirty="0"/>
              <a:t>Demand</a:t>
            </a:r>
            <a:r>
              <a:rPr lang="en-US" baseline="0" noProof="0" dirty="0"/>
              <a:t> volatility</a:t>
            </a:r>
            <a:endParaRPr lang="en-US" noProof="0" dirty="0"/>
          </a:p>
          <a:p>
            <a:pPr marL="730250" lvl="1" indent="-273050" fontAlgn="auto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noProof="0" dirty="0"/>
              <a:t>Supply-demand balance by area.</a:t>
            </a:r>
          </a:p>
          <a:p>
            <a:pPr marL="730250" lvl="1" indent="-273050" fontAlgn="auto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noProof="0" dirty="0"/>
              <a:t>Dependence on transmission line.</a:t>
            </a:r>
          </a:p>
          <a:p>
            <a:pPr marL="730250" lvl="1" indent="-273050" fontAlgn="auto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noProof="0" dirty="0"/>
              <a:t>Dependence on gas transport.</a:t>
            </a:r>
          </a:p>
          <a:p>
            <a:pPr marL="730250" lvl="1" indent="-273050" fontAlgn="auto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en-US" noProof="0" dirty="0"/>
              <a:t>Diversification of generation sources.</a:t>
            </a:r>
          </a:p>
        </p:txBody>
      </p:sp>
    </p:spTree>
    <p:extLst>
      <p:ext uri="{BB962C8B-B14F-4D97-AF65-F5344CB8AC3E}">
        <p14:creationId xmlns:p14="http://schemas.microsoft.com/office/powerpoint/2010/main" val="3758120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0850" indent="-2730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noProof="0" dirty="0"/>
              <a:t>The regulated demand,</a:t>
            </a:r>
            <a:r>
              <a:rPr lang="en-US" baseline="0" noProof="0" dirty="0"/>
              <a:t> final users and small industrial customers, in 2010 have increased due to greater dynamism in the economy.</a:t>
            </a:r>
          </a:p>
          <a:p>
            <a:pPr marL="450850" indent="-2730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aseline="0" noProof="0" dirty="0"/>
          </a:p>
          <a:p>
            <a:pPr marL="450850" indent="-2730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noProof="0" dirty="0"/>
              <a:t>It is estimated that this growth will continue in the following years.</a:t>
            </a:r>
          </a:p>
          <a:p>
            <a:pPr marL="450850" indent="-2730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noProof="0" dirty="0"/>
          </a:p>
          <a:p>
            <a:pPr marL="450850" indent="-2730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noProof="0" dirty="0"/>
              <a:t>Mining projects entering in the following years will increase the total energy demand of</a:t>
            </a:r>
            <a:r>
              <a:rPr lang="en-US" baseline="0" noProof="0" dirty="0"/>
              <a:t> </a:t>
            </a:r>
            <a:r>
              <a:rPr lang="en-US" noProof="0" dirty="0"/>
              <a:t>SEIN.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61955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BEE8EF2-81B9-460E-9F69-F7FCB9E58D8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9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" y="3946525"/>
            <a:ext cx="9107488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013" y="260350"/>
            <a:ext cx="17240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0138"/>
            <a:ext cx="91440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38163" y="2033882"/>
            <a:ext cx="8066087" cy="864000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defRPr kumimoji="0" lang="es-PE" sz="32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Helvetica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538163" y="2925000"/>
            <a:ext cx="8066087" cy="5040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342900" indent="-342900">
              <a:buNone/>
              <a:defRPr lang="es-PE" sz="2000" dirty="0">
                <a:solidFill>
                  <a:srgbClr val="003A8C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s-PE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3" y="274638"/>
            <a:ext cx="8066087" cy="81438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es-PE"/>
            </a:lvl1pPr>
          </a:lstStyle>
          <a:p>
            <a:pPr lvl="0"/>
            <a:r>
              <a:rPr lang="en-US"/>
              <a:t>Click to edit Master title style</a:t>
            </a:r>
            <a:endParaRPr lang="es-P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812" y="1131888"/>
            <a:ext cx="3965576" cy="4032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b="1" dirty="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1607736"/>
            <a:ext cx="3965576" cy="45184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s-PE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2325" y="1129603"/>
            <a:ext cx="3971925" cy="4055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b="1" dirty="0" smtClean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2325" y="1607736"/>
            <a:ext cx="3971925" cy="45184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s-PE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669C62-02EA-4F97-8F91-A526FA4427AB}" type="slidenum">
              <a:rPr lang="fr-FR" altLang="fr-FR"/>
              <a:pPr>
                <a:defRPr/>
              </a:pPr>
              <a:t>‹Nº›</a:t>
            </a:fld>
            <a:endParaRPr lang="fr-FR" altLang="fr-FR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3384470"/>
            <a:ext cx="7772400" cy="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PE" sz="3200" b="1" u="none" baseline="0" smtClean="0">
                <a:solidFill>
                  <a:srgbClr val="005BAA"/>
                </a:solidFill>
                <a:latin typeface="Arial" pitchFamily="34" charset="0"/>
                <a:ea typeface="Tahoma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s-PE" noProof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4433625"/>
            <a:ext cx="6400800" cy="45900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005BAA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s-PE" noProof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E4F2F-835F-4A83-8189-2D496C1D0B7C}" type="slidenum">
              <a:rPr lang="fr-FR" altLang="fr-FR"/>
              <a:pPr>
                <a:defRPr/>
              </a:pPr>
              <a:t>‹Nº›</a:t>
            </a:fld>
            <a:endParaRPr lang="fr-FR" altLang="fr-FR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C9DBF-B7DC-414D-8320-2F9D91451939}" type="slidenum">
              <a:rPr lang="fr-FR" altLang="fr-FR"/>
              <a:pPr>
                <a:defRPr/>
              </a:pPr>
              <a:t>‹Nº›</a:t>
            </a:fld>
            <a:endParaRPr lang="fr-FR" altLang="fr-FR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404B-51B7-4221-B1C0-EBF64C6EBA00}" type="datetimeFigureOut">
              <a:rPr lang="es-PE"/>
              <a:pPr>
                <a:defRPr/>
              </a:pPr>
              <a:t>01/06/2016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B52BE-FEE8-4EE4-A249-38AB54A5EDCF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DD04-24D0-4CAB-AD15-568DB6E43CCF}" type="datetimeFigureOut">
              <a:rPr lang="es-PE"/>
              <a:pPr>
                <a:defRPr/>
              </a:pPr>
              <a:t>01/06/2016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0F2D6-DE78-42BA-AA88-E0CFFE5B5D9A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0B626-E4CC-4DD4-8B98-98255AD7E928}" type="datetimeFigureOut">
              <a:rPr lang="es-PE"/>
              <a:pPr>
                <a:defRPr/>
              </a:pPr>
              <a:t>01/06/2016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3486C-A65C-4DC0-A5FA-E037384F7D2E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6FA3E-9901-4BA3-B84A-FBEA89F70A2A}" type="datetimeFigureOut">
              <a:rPr lang="es-PE"/>
              <a:pPr>
                <a:defRPr/>
              </a:pPr>
              <a:t>01/06/2016</a:t>
            </a:fld>
            <a:endParaRPr lang="es-P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9E736-41D9-4404-A48A-A01308ACB015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1C86F-4F28-4748-94AF-D4A0601FECBB}" type="datetimeFigureOut">
              <a:rPr lang="es-PE"/>
              <a:pPr>
                <a:defRPr/>
              </a:pPr>
              <a:t>01/06/2016</a:t>
            </a:fld>
            <a:endParaRPr lang="es-P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61A78-DE39-468D-A731-BDAE9F3E142D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3" y="274638"/>
            <a:ext cx="8355012" cy="81438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es-PE"/>
            </a:lvl1pPr>
          </a:lstStyle>
          <a:p>
            <a:pPr lvl="0"/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87059-01FD-4210-BDC3-F268FA72D091}" type="slidenum">
              <a:rPr lang="fr-FR" altLang="fr-FR"/>
              <a:pPr>
                <a:defRPr/>
              </a:pPr>
              <a:t>‹Nº›</a:t>
            </a:fld>
            <a:endParaRPr lang="fr-FR" altLang="fr-FR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BDF97-084E-4A93-8A64-D2B7D693BD27}" type="datetimeFigureOut">
              <a:rPr lang="es-PE"/>
              <a:pPr>
                <a:defRPr/>
              </a:pPr>
              <a:t>01/06/2016</a:t>
            </a:fld>
            <a:endParaRPr lang="es-P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732FC-0BC3-4ED4-9A97-8F94A09AD1A4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9A69-DE84-4E0F-89D6-DDB98D7DAB7C}" type="datetimeFigureOut">
              <a:rPr lang="es-PE"/>
              <a:pPr>
                <a:defRPr/>
              </a:pPr>
              <a:t>01/06/2016</a:t>
            </a:fld>
            <a:endParaRPr lang="es-PE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12CC8-0335-4B3C-8517-ABDD1B05B78A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E4217-71F0-4340-B2E3-601F9CEF6539}" type="datetimeFigureOut">
              <a:rPr lang="es-PE"/>
              <a:pPr>
                <a:defRPr/>
              </a:pPr>
              <a:t>01/06/2016</a:t>
            </a:fld>
            <a:endParaRPr lang="es-P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B2BB1-F042-41A7-BA16-95266CF38BB4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98832-2819-4430-A661-A9FDFF9E4763}" type="datetimeFigureOut">
              <a:rPr lang="es-PE"/>
              <a:pPr>
                <a:defRPr/>
              </a:pPr>
              <a:t>01/06/2016</a:t>
            </a:fld>
            <a:endParaRPr lang="es-P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FB462-5764-4286-BE1F-ACB94FC2C8C3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57B14-F9CA-4171-9FA1-6E71E6C66FC6}" type="datetimeFigureOut">
              <a:rPr lang="es-PE"/>
              <a:pPr>
                <a:defRPr/>
              </a:pPr>
              <a:t>01/06/2016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7DAA0-A4B4-416B-A9A5-984FA3995F01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E12F0-C560-49BC-8EF1-B2A918E10A7F}" type="datetimeFigureOut">
              <a:rPr lang="es-PE"/>
              <a:pPr>
                <a:defRPr/>
              </a:pPr>
              <a:t>01/06/2016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0EBDB-4E40-4AD4-B99B-96AE401EE742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8163" y="274638"/>
            <a:ext cx="8355011" cy="81438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es-PE"/>
            </a:lvl1pPr>
          </a:lstStyle>
          <a:p>
            <a:pPr lvl="0"/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8163" y="1131887"/>
            <a:ext cx="8355012" cy="4887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1pPr>
            <a:lvl2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2pPr>
            <a:lvl3pPr marL="539750" indent="-228600" algn="just">
              <a:defRPr>
                <a:latin typeface="Arial Narrow" pitchFamily="34" charset="0"/>
              </a:defRPr>
            </a:lvl3pPr>
            <a:lvl4pPr marL="806450" indent="-228600" algn="just">
              <a:defRPr>
                <a:latin typeface="Arial Narrow" pitchFamily="34" charset="0"/>
              </a:defRPr>
            </a:lvl4pPr>
            <a:lvl5pPr marL="1071563" indent="-228600" algn="just">
              <a:defRPr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P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538163" y="6600825"/>
            <a:ext cx="1685925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262188" y="6600825"/>
            <a:ext cx="4619625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929438" y="6600825"/>
            <a:ext cx="1674812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72C9F-6DEE-4954-B0B9-80D206851CF2}" type="slidenum">
              <a:rPr lang="fr-FR" altLang="fr-FR"/>
              <a:pPr>
                <a:defRPr/>
              </a:pPr>
              <a:t>‹Nº›</a:t>
            </a:fld>
            <a:endParaRPr lang="fr-FR" altLang="fr-FR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8163" y="274638"/>
            <a:ext cx="8355011" cy="81438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es-PE"/>
            </a:lvl1pPr>
          </a:lstStyle>
          <a:p>
            <a:pPr lvl="0"/>
            <a:r>
              <a:rPr lang="en-US" dirty="0"/>
              <a:t>Click to edit Master title style</a:t>
            </a:r>
            <a:endParaRPr lang="es-P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8163" y="1131887"/>
            <a:ext cx="8355012" cy="4899026"/>
          </a:xfrm>
          <a:prstGeom prst="rect">
            <a:avLst/>
          </a:prstGeom>
        </p:spPr>
        <p:txBody>
          <a:bodyPr/>
          <a:lstStyle>
            <a:lvl1pPr marL="180975" indent="-180975" algn="just">
              <a:buClr>
                <a:srgbClr val="C00000"/>
              </a:buClr>
              <a:buFont typeface="Wingdings" pitchFamily="2" charset="2"/>
              <a:buChar char="§"/>
              <a:defRPr sz="1600">
                <a:latin typeface="Helvetica" pitchFamily="34" charset="0"/>
                <a:cs typeface="Helvetica" pitchFamily="34" charset="0"/>
              </a:defRPr>
            </a:lvl1pPr>
            <a:lvl2pPr marL="542925" indent="-180975" algn="just">
              <a:buFont typeface="Arial" pitchFamily="34" charset="0"/>
              <a:buChar char="•"/>
              <a:defRPr sz="1400">
                <a:latin typeface="Helvetica" pitchFamily="34" charset="0"/>
                <a:cs typeface="Helvetica" pitchFamily="34" charset="0"/>
              </a:defRPr>
            </a:lvl2pPr>
            <a:lvl3pPr marL="714375" indent="-171450" algn="just">
              <a:buFont typeface="Arial Narrow" pitchFamily="34" charset="0"/>
              <a:buChar char="―"/>
              <a:defRPr sz="1200">
                <a:latin typeface="Arial Narrow" pitchFamily="34" charset="0"/>
              </a:defRPr>
            </a:lvl3pPr>
            <a:lvl4pPr marL="895350" indent="-180975" algn="just">
              <a:buFont typeface="Wingdings" pitchFamily="2" charset="2"/>
              <a:buChar char="Ø"/>
              <a:tabLst/>
              <a:defRPr sz="1200">
                <a:latin typeface="Arial Narrow" pitchFamily="34" charset="0"/>
              </a:defRPr>
            </a:lvl4pPr>
            <a:lvl5pPr algn="just">
              <a:defRPr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538163" y="6600825"/>
            <a:ext cx="1685925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262188" y="6600825"/>
            <a:ext cx="4619625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929438" y="6600825"/>
            <a:ext cx="1674812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C969F-4486-4AE8-BAAA-92998EC430AC}" type="slidenum">
              <a:rPr lang="fr-FR" altLang="fr-FR"/>
              <a:pPr>
                <a:defRPr/>
              </a:pPr>
              <a:t>‹Nº›</a:t>
            </a:fld>
            <a:endParaRPr lang="fr-FR" altLang="fr-FR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000ED-88D1-4689-90F3-C16C78B995F3}" type="slidenum">
              <a:rPr lang="fr-FR" altLang="fr-FR"/>
              <a:pPr>
                <a:defRPr/>
              </a:pPr>
              <a:t>‹Nº›</a:t>
            </a:fld>
            <a:endParaRPr lang="fr-FR" altLang="fr-FR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8163" y="274638"/>
            <a:ext cx="8355012" cy="81438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es-PE"/>
            </a:lvl1pPr>
          </a:lstStyle>
          <a:p>
            <a:pPr lvl="0"/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744995" y="1131887"/>
            <a:ext cx="4148180" cy="4887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1pPr>
            <a:lvl2pPr marL="285750" indent="-285750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2pPr>
            <a:lvl3pPr marL="539750" indent="-228600" algn="just">
              <a:defRPr>
                <a:latin typeface="Arial Narrow" pitchFamily="34" charset="0"/>
              </a:defRPr>
            </a:lvl3pPr>
            <a:lvl4pPr marL="806450" indent="-228600" algn="just">
              <a:defRPr>
                <a:latin typeface="Arial Narrow" pitchFamily="34" charset="0"/>
              </a:defRPr>
            </a:lvl4pPr>
            <a:lvl5pPr marL="1071563" indent="-228600" algn="just">
              <a:defRPr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P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538163" y="6600825"/>
            <a:ext cx="1685925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262188" y="6600825"/>
            <a:ext cx="4619625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929438" y="6600825"/>
            <a:ext cx="1674812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3E38D-2C26-4D54-A5D7-8E2D36B68A58}" type="slidenum">
              <a:rPr lang="fr-FR" altLang="fr-FR"/>
              <a:pPr>
                <a:defRPr/>
              </a:pPr>
              <a:t>‹Nº›</a:t>
            </a:fld>
            <a:endParaRPr lang="fr-FR" altLang="fr-FR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Mid 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8163" y="274638"/>
            <a:ext cx="8355012" cy="81438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es-PE"/>
            </a:lvl1pPr>
          </a:lstStyle>
          <a:p>
            <a:pPr lvl="0"/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8163" y="4510215"/>
            <a:ext cx="8355012" cy="1520697"/>
          </a:xfrm>
          <a:prstGeom prst="rect">
            <a:avLst/>
          </a:prstGeom>
        </p:spPr>
        <p:txBody>
          <a:bodyPr>
            <a:normAutofit/>
          </a:bodyPr>
          <a:lstStyle>
            <a:lvl1pPr marL="185738" indent="-185738" algn="just"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1pPr>
            <a:lvl2pPr marL="185738" indent="-185738" algn="just"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defRPr>
            </a:lvl2pPr>
            <a:lvl3pPr marL="358775" indent="-173038" algn="just">
              <a:defRPr>
                <a:latin typeface="Arial Narrow" pitchFamily="34" charset="0"/>
              </a:defRPr>
            </a:lvl3pPr>
            <a:lvl4pPr marL="630238" indent="-271463" algn="just">
              <a:defRPr>
                <a:latin typeface="Arial Narrow" pitchFamily="34" charset="0"/>
              </a:defRPr>
            </a:lvl4pPr>
            <a:lvl5pPr marL="901700" indent="-271463" algn="just">
              <a:defRPr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P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538163" y="6600825"/>
            <a:ext cx="1685925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262188" y="6600825"/>
            <a:ext cx="4619625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929438" y="6600825"/>
            <a:ext cx="1674812" cy="180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50D4A-BD7E-4765-A30F-C5097350DE30}" type="slidenum">
              <a:rPr lang="fr-FR" altLang="fr-FR"/>
              <a:pPr>
                <a:defRPr/>
              </a:pPr>
              <a:t>‹Nº›</a:t>
            </a:fld>
            <a:endParaRPr lang="fr-FR" altLang="fr-FR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38" y="3959225"/>
            <a:ext cx="90709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0138"/>
            <a:ext cx="9144000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013" y="260350"/>
            <a:ext cx="17240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8163" y="2565000"/>
            <a:ext cx="8066087" cy="864000"/>
          </a:xfrm>
          <a:prstGeom prst="rect">
            <a:avLst/>
          </a:prstGeom>
          <a:noFill/>
        </p:spPr>
        <p:txBody>
          <a:bodyPr vert="horz" lIns="0" tIns="0" rIns="0" bIns="0" rtlCol="0" anchor="b" anchorCtr="0">
            <a:noAutofit/>
          </a:bodyPr>
          <a:lstStyle>
            <a:lvl1pPr>
              <a:defRPr kumimoji="0" lang="es-PE" sz="32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Helvetica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s-PE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3" y="274638"/>
            <a:ext cx="8355012" cy="81438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es-PE"/>
            </a:lvl1pPr>
          </a:lstStyle>
          <a:p>
            <a:pPr lvl="0"/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52450" y="1341438"/>
            <a:ext cx="4056620" cy="4689475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 algn="just">
              <a:buClr>
                <a:schemeClr val="accent6">
                  <a:lumMod val="75000"/>
                </a:schemeClr>
              </a:buClr>
              <a:buSzPct val="90000"/>
              <a:buFont typeface="Wingdings" pitchFamily="2" charset="2"/>
              <a:buChar char="§"/>
              <a:defRPr>
                <a:latin typeface="Arial Narrow" pitchFamily="34" charset="0"/>
              </a:defRPr>
            </a:lvl1pPr>
            <a:lvl2pPr marL="447675" indent="-285750" algn="just">
              <a:buFont typeface="Arial" pitchFamily="34" charset="0"/>
              <a:buChar char="•"/>
              <a:defRPr>
                <a:latin typeface="Arial Narrow" pitchFamily="34" charset="0"/>
              </a:defRPr>
            </a:lvl2pPr>
            <a:lvl3pPr marL="714375" indent="-228600" algn="just">
              <a:buFont typeface="Wingdings" pitchFamily="2" charset="2"/>
              <a:buChar char="§"/>
              <a:defRPr>
                <a:latin typeface="Arial Narrow" pitchFamily="34" charset="0"/>
              </a:defRPr>
            </a:lvl3pPr>
            <a:lvl4pPr marL="990600" indent="-228600" algn="just">
              <a:defRPr>
                <a:latin typeface="Arial Narrow" pitchFamily="34" charset="0"/>
              </a:defRPr>
            </a:lvl4pPr>
            <a:lvl5pPr marL="1257300" indent="-228600" algn="just">
              <a:defRPr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PE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836555" y="1341438"/>
            <a:ext cx="4056620" cy="4689475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 algn="just">
              <a:buClr>
                <a:schemeClr val="accent6">
                  <a:lumMod val="75000"/>
                </a:schemeClr>
              </a:buClr>
              <a:buSzPct val="90000"/>
              <a:buFont typeface="Wingdings" pitchFamily="2" charset="2"/>
              <a:buChar char="§"/>
              <a:defRPr>
                <a:latin typeface="Arial Narrow" pitchFamily="34" charset="0"/>
              </a:defRPr>
            </a:lvl1pPr>
            <a:lvl2pPr marL="447675" indent="-285750" algn="just">
              <a:buFont typeface="Arial" pitchFamily="34" charset="0"/>
              <a:buChar char="•"/>
              <a:defRPr>
                <a:latin typeface="Arial Narrow" pitchFamily="34" charset="0"/>
              </a:defRPr>
            </a:lvl2pPr>
            <a:lvl3pPr marL="714375" indent="-228600" algn="just">
              <a:buFont typeface="Wingdings" pitchFamily="2" charset="2"/>
              <a:buChar char="§"/>
              <a:defRPr>
                <a:latin typeface="Arial Narrow" pitchFamily="34" charset="0"/>
              </a:defRPr>
            </a:lvl3pPr>
            <a:lvl4pPr marL="990600" indent="-228600" algn="just">
              <a:defRPr>
                <a:latin typeface="Arial Narrow" pitchFamily="34" charset="0"/>
              </a:defRPr>
            </a:lvl4pPr>
            <a:lvl5pPr marL="1257300" indent="-228600" algn="just">
              <a:defRPr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PE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F2CBD-3643-4DC2-8B80-86957B218E49}" type="slidenum">
              <a:rPr lang="fr-FR" altLang="fr-FR"/>
              <a:pPr>
                <a:defRPr/>
              </a:pPr>
              <a:t>‹Nº›</a:t>
            </a:fld>
            <a:endParaRPr lang="fr-FR" altLang="fr-FR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44550" y="6111875"/>
            <a:ext cx="1212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0" y="125413"/>
            <a:ext cx="9144000" cy="0"/>
          </a:xfrm>
          <a:prstGeom prst="line">
            <a:avLst/>
          </a:prstGeom>
          <a:ln w="44450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0" y="452438"/>
            <a:ext cx="360363" cy="0"/>
          </a:xfrm>
          <a:prstGeom prst="line">
            <a:avLst/>
          </a:prstGeom>
          <a:ln w="285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614613" y="6173788"/>
            <a:ext cx="104775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643313" y="6173788"/>
            <a:ext cx="5500687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Date Placeholder 3"/>
          <p:cNvSpPr>
            <a:spLocks noGrp="1"/>
          </p:cNvSpPr>
          <p:nvPr>
            <p:ph type="dt" sz="half" idx="2"/>
          </p:nvPr>
        </p:nvSpPr>
        <p:spPr>
          <a:xfrm>
            <a:off x="2035175" y="6575425"/>
            <a:ext cx="1558925" cy="1809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defRPr sz="1200" dirty="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43313" y="6575425"/>
            <a:ext cx="3597275" cy="1809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8213" y="6575425"/>
            <a:ext cx="1674812" cy="18097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prstClr val="white">
                    <a:lumMod val="50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F161B0F-0CBF-42FA-839F-D6F77973DA05}" type="slidenum">
              <a:rPr lang="fr-FR" altLang="fr-FR"/>
              <a:pPr>
                <a:defRPr/>
              </a:pPr>
              <a:t>‹Nº›</a:t>
            </a:fld>
            <a:endParaRPr lang="fr-FR" alt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5" r:id="rId2"/>
    <p:sldLayoutId id="2147483718" r:id="rId3"/>
    <p:sldLayoutId id="2147483719" r:id="rId4"/>
    <p:sldLayoutId id="2147483704" r:id="rId5"/>
    <p:sldLayoutId id="2147483720" r:id="rId6"/>
    <p:sldLayoutId id="2147483721" r:id="rId7"/>
    <p:sldLayoutId id="2147483722" r:id="rId8"/>
    <p:sldLayoutId id="2147483703" r:id="rId9"/>
    <p:sldLayoutId id="2147483723" r:id="rId10"/>
    <p:sldLayoutId id="2147483724" r:id="rId11"/>
    <p:sldLayoutId id="2147483725" r:id="rId12"/>
    <p:sldLayoutId id="2147483702" r:id="rId13"/>
    <p:sldLayoutId id="2147483701" r:id="rId14"/>
  </p:sldLayoutIdLst>
  <p:transition/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lang="es-ES_tradnl" sz="2600" kern="1200" dirty="0" err="1">
          <a:solidFill>
            <a:srgbClr val="003A8C"/>
          </a:solidFill>
          <a:latin typeface="Helvetica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600">
          <a:solidFill>
            <a:srgbClr val="003A8C"/>
          </a:solidFill>
          <a:latin typeface="Helvetica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600">
          <a:solidFill>
            <a:srgbClr val="003A8C"/>
          </a:solidFill>
          <a:latin typeface="Helvetica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600">
          <a:solidFill>
            <a:srgbClr val="003A8C"/>
          </a:solidFill>
          <a:latin typeface="Helvetica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600">
          <a:solidFill>
            <a:srgbClr val="003A8C"/>
          </a:solidFill>
          <a:latin typeface="Helvetic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600">
          <a:solidFill>
            <a:srgbClr val="003A8C"/>
          </a:solidFill>
          <a:latin typeface="Helvetic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600">
          <a:solidFill>
            <a:srgbClr val="003A8C"/>
          </a:solidFill>
          <a:latin typeface="Helvetic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600">
          <a:solidFill>
            <a:srgbClr val="003A8C"/>
          </a:solidFill>
          <a:latin typeface="Helvetic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600">
          <a:solidFill>
            <a:srgbClr val="003A8C"/>
          </a:solidFill>
          <a:latin typeface="Helvetica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lang="es-ES_tradnl" kern="1200" dirty="0">
          <a:solidFill>
            <a:srgbClr val="000000"/>
          </a:solidFill>
          <a:latin typeface="Helvetica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lang="es-ES_tradnl" kern="1200" dirty="0">
          <a:solidFill>
            <a:srgbClr val="000000"/>
          </a:solidFill>
          <a:latin typeface="Helvetica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lang="es-ES_tradnl" sz="1600" kern="1200" dirty="0">
          <a:solidFill>
            <a:srgbClr val="777777"/>
          </a:solidFill>
          <a:latin typeface="Helvetica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lang="es-ES_tradnl" sz="1600" kern="1200" dirty="0">
          <a:solidFill>
            <a:srgbClr val="777777"/>
          </a:solidFill>
          <a:latin typeface="Helvetica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lang="en-US" sz="1600" kern="1200" dirty="0">
          <a:solidFill>
            <a:srgbClr val="777777"/>
          </a:solidFill>
          <a:latin typeface="Helvetic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s-PE"/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1857DE-9369-4538-9249-965161232943}" type="datetimeFigureOut">
              <a:rPr lang="es-PE"/>
              <a:pPr>
                <a:defRPr/>
              </a:pPr>
              <a:t>01/06/2016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9FA612-EDC3-47B8-905C-2B981528A73C}" type="slidenum">
              <a:rPr lang="es-PE"/>
              <a:pPr>
                <a:defRPr/>
              </a:pPr>
              <a:t>‹Nº›</a:t>
            </a:fld>
            <a:endParaRPr lang="es-P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0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8163" y="1924050"/>
            <a:ext cx="8066087" cy="1270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Energy day</a:t>
            </a:r>
            <a:br>
              <a:rPr lang="en-US" dirty="0"/>
            </a:br>
            <a:br>
              <a:rPr lang="en-US" sz="1200" dirty="0"/>
            </a:b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July 3th, 2012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988" y="158750"/>
            <a:ext cx="8355012" cy="8143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900" dirty="0"/>
              <a:t>Issue of the electric sector</a:t>
            </a:r>
            <a:br>
              <a:rPr lang="en-US" dirty="0"/>
            </a:br>
            <a:r>
              <a:rPr lang="en-US" sz="2200" dirty="0"/>
              <a:t>Portfolio of generation </a:t>
            </a:r>
            <a:br>
              <a:rPr lang="en-US" dirty="0"/>
            </a:br>
            <a:endParaRPr lang="en-US" dirty="0"/>
          </a:p>
        </p:txBody>
      </p:sp>
      <p:sp>
        <p:nvSpPr>
          <p:cNvPr id="45058" name="Slide Number Placeholder 2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AD4B7C-8A16-4483-A7B0-635C94117DEE}" type="slidenum">
              <a:rPr lang="fr-FR" altLang="fr-FR">
                <a:solidFill>
                  <a:srgbClr val="7F7F7F"/>
                </a:solidFill>
              </a:rPr>
              <a:pPr/>
              <a:t>10</a:t>
            </a:fld>
            <a:endParaRPr lang="fr-FR" altLang="fr-FR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49237" y="744538"/>
            <a:ext cx="8355013" cy="4899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Hydro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Water access security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+mj-lt"/>
              </a:rPr>
              <a:t>Lack of clear rules to determine the ecological flow for Hydraulic Power Plants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Hydro power plant price vs. natural gas power plant price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+mj-lt"/>
              </a:rPr>
              <a:t>Hydraulic power plant price tendered through PROINVERSION (2012: US$ 61.4/MWh) and power plant price of combined cycle of LP Tenders is around (2012: US$ 51/MWh)</a:t>
            </a:r>
          </a:p>
          <a:p>
            <a:pPr lvl="2" fontAlgn="auto">
              <a:spcAft>
                <a:spcPts val="0"/>
              </a:spcAft>
              <a:buFont typeface="Wingdings"/>
              <a:buChar char="à"/>
              <a:defRPr/>
            </a:pPr>
            <a:r>
              <a:rPr lang="en-US" dirty="0">
                <a:solidFill>
                  <a:schemeClr val="tx1"/>
                </a:solidFill>
                <a:latin typeface="+mj-lt"/>
              </a:rPr>
              <a:t>Hydro power plant paid by distributors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Gas combined cycle</a:t>
            </a:r>
          </a:p>
          <a:p>
            <a:pPr lvl="1" fontAlgn="auto">
              <a:spcAft>
                <a:spcPts val="0"/>
              </a:spcAft>
              <a:buNone/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	 Competitiveness North/ Center/ South and competitiveness with hydro to ensure the generation portfolio balance? 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Carbon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Selective Excise Tax (ISC): The ISC to carbon will be in 2014: US$ 37/Ton; 2015: </a:t>
            </a:r>
            <a:r>
              <a:rPr lang="en-US" sz="1200" dirty="0">
                <a:solidFill>
                  <a:schemeClr val="tx1"/>
                </a:solidFill>
              </a:rPr>
              <a:t>US$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41/Ton; and 2016: </a:t>
            </a:r>
            <a:r>
              <a:rPr lang="en-US" sz="1200" dirty="0">
                <a:solidFill>
                  <a:schemeClr val="tx1"/>
                </a:solidFill>
              </a:rPr>
              <a:t>US$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45/Ton ($ 15/MWh)</a:t>
            </a:r>
          </a:p>
          <a:p>
            <a:pPr lvl="1" fontAlgn="auto">
              <a:spcAft>
                <a:spcPts val="0"/>
              </a:spcAft>
              <a:buFont typeface="Wingdings"/>
              <a:buChar char="à"/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Removes competitiveness to coal-fired power plants and eliminates technology to provide energy to the country ... without generating taxes because </a:t>
            </a:r>
            <a:r>
              <a:rPr lang="en-US" sz="1200" dirty="0">
                <a:solidFill>
                  <a:schemeClr val="tx1"/>
                </a:solidFill>
              </a:rPr>
              <a:t>these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plants will not deliver with under these conditions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Peaker (Gas </a:t>
            </a:r>
            <a:r>
              <a:rPr lang="en-US" sz="1200" dirty="0">
                <a:solidFill>
                  <a:schemeClr val="tx1"/>
                </a:solidFill>
              </a:rPr>
              <a:t>or diesel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open cycle)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Price/capacity with FAIG: units only receive approx. 70% of regulated power price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Gas: Gas </a:t>
            </a:r>
            <a:r>
              <a:rPr lang="en-US" sz="1200" dirty="0" err="1">
                <a:solidFill>
                  <a:schemeClr val="tx1"/>
                </a:solidFill>
                <a:latin typeface="+mj-lt"/>
              </a:rPr>
              <a:t>ToP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 without </a:t>
            </a:r>
            <a:r>
              <a:rPr lang="en-US" sz="1200" dirty="0">
                <a:solidFill>
                  <a:schemeClr val="tx1"/>
                </a:solidFill>
              </a:rPr>
              <a:t>security of delivery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. To receive income from power, units must have 100% of firm transportation (COES Procedure No. 25)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Diesel: security of transportation and refinery capacity?</a:t>
            </a:r>
          </a:p>
          <a:p>
            <a:pPr lvl="1" fontAlgn="auto">
              <a:spcAft>
                <a:spcPts val="0"/>
              </a:spcAft>
              <a:buFont typeface="Wingdings"/>
              <a:buChar char="à"/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Lack of motivation to put cutting-edge units: cold </a:t>
            </a:r>
            <a:r>
              <a:rPr lang="en-US" sz="1200" dirty="0">
                <a:solidFill>
                  <a:schemeClr val="tx1"/>
                </a:solidFill>
              </a:rPr>
              <a:t>reserve 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tender is required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RER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</a:rPr>
              <a:t>RERs are an expensive generation alternative (especially solar </a:t>
            </a:r>
            <a:r>
              <a:rPr lang="en-US" sz="1200" dirty="0">
                <a:solidFill>
                  <a:schemeClr val="tx1"/>
                </a:solidFill>
              </a:rPr>
              <a:t>generation</a:t>
            </a:r>
            <a:r>
              <a:rPr lang="en-US" sz="1200" dirty="0">
                <a:solidFill>
                  <a:schemeClr val="tx1"/>
                </a:solidFill>
                <a:latin typeface="+mj-lt"/>
              </a:rPr>
              <a:t>), which do not guarantee capacity (except geothermal generation)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200" dirty="0">
                <a:solidFill>
                  <a:schemeClr val="tx1"/>
                </a:solidFill>
                <a:latin typeface="+mj-lt"/>
                <a:sym typeface="Wingdings" pitchFamily="2" charset="2"/>
              </a:rPr>
              <a:t> Socio-environmental solution</a:t>
            </a:r>
            <a:endParaRPr lang="en-US" sz="12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3" y="274638"/>
            <a:ext cx="8355012" cy="81438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900" dirty="0"/>
              <a:t>Issue of the electric sector</a:t>
            </a:r>
            <a:br>
              <a:rPr lang="en-US" dirty="0"/>
            </a:br>
            <a:r>
              <a:rPr lang="en-US" dirty="0"/>
              <a:t>Gas issue of the electric sector</a:t>
            </a:r>
            <a:br>
              <a:rPr lang="en-US" dirty="0"/>
            </a:br>
            <a:endParaRPr lang="en-US" dirty="0"/>
          </a:p>
        </p:txBody>
      </p:sp>
      <p:sp>
        <p:nvSpPr>
          <p:cNvPr id="46082" name="Slide Number Placeholder 2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0F40FD-B265-4942-94DA-CE3D78800774}" type="slidenum">
              <a:rPr lang="fr-FR" altLang="fr-FR">
                <a:solidFill>
                  <a:srgbClr val="7F7F7F"/>
                </a:solidFill>
              </a:rPr>
              <a:pPr/>
              <a:t>11</a:t>
            </a:fld>
            <a:endParaRPr lang="fr-FR" altLang="fr-FR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38163" y="1131888"/>
            <a:ext cx="8355012" cy="2990850"/>
          </a:xfrm>
        </p:spPr>
        <p:txBody>
          <a:bodyPr/>
          <a:lstStyle/>
          <a:p>
            <a:pPr lvl="1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Gas condition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Price in different areas?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Level of "Take or Pay" to finance infrastructure (E&amp;P, transport) in different areas?</a:t>
            </a:r>
          </a:p>
          <a:p>
            <a:pPr lvl="1" fontAlgn="auto">
              <a:spcAft>
                <a:spcPts val="0"/>
              </a:spcAft>
              <a:buNone/>
              <a:defRPr/>
            </a:pPr>
            <a:r>
              <a:rPr lang="en-US" dirty="0">
                <a:latin typeface="+mj-lt"/>
              </a:rPr>
              <a:t> </a:t>
            </a:r>
            <a:r>
              <a:rPr lang="en-US" dirty="0">
                <a:latin typeface="+mj-lt"/>
                <a:sym typeface="Wingdings" pitchFamily="2" charset="2"/>
              </a:rPr>
              <a:t></a:t>
            </a:r>
            <a:r>
              <a:rPr lang="en-US" dirty="0">
                <a:latin typeface="+mj-lt"/>
              </a:rPr>
              <a:t> </a:t>
            </a:r>
            <a:r>
              <a:rPr lang="en-US" dirty="0"/>
              <a:t>How to ensure competitiveness with hydro and among areas (north, center, south)?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Controllable risk level?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Lack of symmetry of income structure (capacity at low cost, </a:t>
            </a:r>
            <a:r>
              <a:rPr lang="en-US" sz="1200" dirty="0"/>
              <a:t>delivery-b</a:t>
            </a:r>
            <a:r>
              <a:rPr lang="en-US" dirty="0">
                <a:latin typeface="+mj-lt"/>
              </a:rPr>
              <a:t>ased </a:t>
            </a:r>
            <a:r>
              <a:rPr lang="en-US" sz="1200" dirty="0"/>
              <a:t>energy</a:t>
            </a:r>
            <a:r>
              <a:rPr lang="en-US" dirty="0">
                <a:latin typeface="+mj-lt"/>
              </a:rPr>
              <a:t>) vs. cost structure (high </a:t>
            </a:r>
            <a:r>
              <a:rPr lang="en-US" dirty="0" err="1">
                <a:latin typeface="+mj-lt"/>
              </a:rPr>
              <a:t>ToP</a:t>
            </a:r>
            <a:r>
              <a:rPr lang="en-US" dirty="0">
                <a:latin typeface="+mj-lt"/>
              </a:rPr>
              <a:t> level of molecule and transport)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Delivery level depends on annually declaration of gas price (with Combined Cycle in competence)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The declaration system of natural gas artificially reduce the marginal cost of the system</a:t>
            </a:r>
          </a:p>
          <a:p>
            <a:pPr lvl="2" fontAlgn="auto"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Risk of paying high </a:t>
            </a:r>
            <a:r>
              <a:rPr lang="en-US" sz="1400" dirty="0" err="1">
                <a:solidFill>
                  <a:schemeClr val="tx1"/>
                </a:solidFill>
                <a:latin typeface="+mj-lt"/>
              </a:rPr>
              <a:t>ToP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level (molecule, transport) without deliver.</a:t>
            </a:r>
          </a:p>
          <a:p>
            <a:pPr lvl="1" fontAlgn="auto">
              <a:spcAft>
                <a:spcPts val="0"/>
              </a:spcAft>
              <a:buFont typeface="Wingdings"/>
              <a:buChar char="à"/>
              <a:defRPr/>
            </a:pPr>
            <a:r>
              <a:rPr lang="en-US" dirty="0">
                <a:latin typeface="+mj-lt"/>
              </a:rPr>
              <a:t>How to ensure the controllable risk level (and therefore investment)?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45139C0-8F70-47B7-ABFE-EC446F8F3522}" type="slidenum">
              <a:rPr lang="es-PE">
                <a:solidFill>
                  <a:schemeClr val="tx1">
                    <a:tint val="75000"/>
                  </a:scheme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s-PE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7106" name="TextBox 10"/>
          <p:cNvSpPr txBox="1">
            <a:spLocks noChangeArrowheads="1"/>
          </p:cNvSpPr>
          <p:nvPr/>
        </p:nvSpPr>
        <p:spPr bwMode="auto">
          <a:xfrm>
            <a:off x="2398713" y="2541588"/>
            <a:ext cx="46196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latin typeface="Helvetica" pitchFamily="34" charset="0"/>
              </a:rPr>
              <a:t>Thank you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1788" y="736600"/>
            <a:ext cx="7339012" cy="2365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xfrm>
            <a:off x="538163" y="274638"/>
            <a:ext cx="8355012" cy="8143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pitchFamily="34" charset="0"/>
              </a:rPr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66738" y="1004888"/>
            <a:ext cx="6650037" cy="4487862"/>
          </a:xfrm>
          <a:prstGeom prst="rect">
            <a:avLst/>
          </a:prstGeom>
        </p:spPr>
        <p:txBody>
          <a:bodyPr/>
          <a:lstStyle/>
          <a:p>
            <a:pPr marL="361950" indent="-361950" fontAlgn="auto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dirty="0" err="1">
                <a:solidFill>
                  <a:schemeClr val="tx1"/>
                </a:solidFill>
              </a:rPr>
              <a:t>Enersur</a:t>
            </a:r>
            <a:endParaRPr lang="en-US" dirty="0">
              <a:solidFill>
                <a:schemeClr val="tx1"/>
              </a:solidFill>
            </a:endParaRPr>
          </a:p>
          <a:p>
            <a:pPr marL="1027113" lvl="2" indent="-271463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>
                <a:solidFill>
                  <a:schemeClr val="tx1"/>
                </a:solidFill>
              </a:rPr>
              <a:t>Active projects</a:t>
            </a:r>
          </a:p>
          <a:p>
            <a:pPr marL="1027113" lvl="2" indent="-271463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>
                <a:solidFill>
                  <a:schemeClr val="tx1"/>
                </a:solidFill>
              </a:rPr>
              <a:t>Unique position</a:t>
            </a:r>
          </a:p>
          <a:p>
            <a:pPr marL="627063" lvl="1" indent="-271463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361950" indent="-361950" fontAlgn="auto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dirty="0">
                <a:solidFill>
                  <a:schemeClr val="tx1"/>
                </a:solidFill>
              </a:rPr>
              <a:t>Issues of the electric sector</a:t>
            </a:r>
          </a:p>
          <a:p>
            <a:pPr marL="1027113" lvl="2" indent="-271463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>
                <a:solidFill>
                  <a:schemeClr val="tx1"/>
                </a:solidFill>
              </a:rPr>
              <a:t>Issue of the electric sector</a:t>
            </a:r>
          </a:p>
          <a:p>
            <a:pPr marL="1027113" lvl="2" indent="-271463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>
                <a:solidFill>
                  <a:schemeClr val="tx1"/>
                </a:solidFill>
              </a:rPr>
              <a:t>Supply-demand balance</a:t>
            </a:r>
          </a:p>
          <a:p>
            <a:pPr marL="1027113" lvl="2" indent="-271463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>
                <a:solidFill>
                  <a:schemeClr val="tx1"/>
                </a:solidFill>
              </a:rPr>
              <a:t>Portfolio of generation</a:t>
            </a:r>
          </a:p>
          <a:p>
            <a:pPr marL="1027113" lvl="2" indent="-271463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>
                <a:solidFill>
                  <a:schemeClr val="tx1"/>
                </a:solidFill>
              </a:rPr>
              <a:t>Gas issue of the electric sector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1200150" lvl="2" indent="-342900" fontAlgn="auto">
              <a:spcAft>
                <a:spcPts val="0"/>
              </a:spcAft>
              <a:buSzPct val="100000"/>
              <a:buFont typeface="+mj-lt"/>
              <a:buAutoNum type="alphaLcPeriod"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457200" indent="-457200" fontAlgn="auto">
              <a:spcAft>
                <a:spcPts val="0"/>
              </a:spcAft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07C310-B0C2-40A3-AC65-D473D074D7E0}" type="slidenum">
              <a:rPr lang="es-PE">
                <a:solidFill>
                  <a:schemeClr val="tx1">
                    <a:tint val="75000"/>
                  </a:scheme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s-PE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49"/>
          <p:cNvGrpSpPr>
            <a:grpSpLocks/>
          </p:cNvGrpSpPr>
          <p:nvPr/>
        </p:nvGrpSpPr>
        <p:grpSpPr bwMode="auto">
          <a:xfrm>
            <a:off x="2476500" y="1377950"/>
            <a:ext cx="3784600" cy="4743450"/>
            <a:chOff x="2476499" y="1171678"/>
            <a:chExt cx="3784600" cy="4949728"/>
          </a:xfrm>
        </p:grpSpPr>
        <p:pic>
          <p:nvPicPr>
            <p:cNvPr id="33817" name="Picture 31" descr="Mapa del Perú Blanco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68600" y="1171678"/>
              <a:ext cx="3492499" cy="494972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33818" name="Group 15"/>
            <p:cNvGrpSpPr>
              <a:grpSpLocks/>
            </p:cNvGrpSpPr>
            <p:nvPr/>
          </p:nvGrpSpPr>
          <p:grpSpPr bwMode="auto">
            <a:xfrm>
              <a:off x="4110038" y="4402138"/>
              <a:ext cx="55562" cy="60325"/>
              <a:chOff x="2968" y="2468"/>
              <a:chExt cx="38" cy="38"/>
            </a:xfrm>
          </p:grpSpPr>
          <p:sp>
            <p:nvSpPr>
              <p:cNvPr id="33835" name="Oval 16"/>
              <p:cNvSpPr>
                <a:spLocks noChangeArrowheads="1"/>
              </p:cNvSpPr>
              <p:nvPr/>
            </p:nvSpPr>
            <p:spPr bwMode="auto">
              <a:xfrm>
                <a:off x="2968" y="2468"/>
                <a:ext cx="38" cy="38"/>
              </a:xfrm>
              <a:prstGeom prst="ellipse">
                <a:avLst/>
              </a:prstGeom>
              <a:solidFill>
                <a:srgbClr val="FF33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cs typeface="Arial" charset="0"/>
                </a:endParaRPr>
              </a:p>
            </p:txBody>
          </p:sp>
          <p:sp>
            <p:nvSpPr>
              <p:cNvPr id="33836" name="Oval 17"/>
              <p:cNvSpPr>
                <a:spLocks noChangeArrowheads="1"/>
              </p:cNvSpPr>
              <p:nvPr/>
            </p:nvSpPr>
            <p:spPr bwMode="auto">
              <a:xfrm>
                <a:off x="2968" y="2468"/>
                <a:ext cx="38" cy="38"/>
              </a:xfrm>
              <a:prstGeom prst="ellipse">
                <a:avLst/>
              </a:prstGeom>
              <a:noFill/>
              <a:ln w="7938" cap="rnd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cs typeface="Arial" charset="0"/>
                </a:endParaRPr>
              </a:p>
            </p:txBody>
          </p:sp>
        </p:grpSp>
        <p:sp>
          <p:nvSpPr>
            <p:cNvPr id="33819" name="Line 26"/>
            <p:cNvSpPr>
              <a:spLocks noChangeShapeType="1"/>
            </p:cNvSpPr>
            <p:nvPr/>
          </p:nvSpPr>
          <p:spPr bwMode="auto">
            <a:xfrm>
              <a:off x="2476499" y="2566124"/>
              <a:ext cx="1666875" cy="18091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820" name="Group 22"/>
            <p:cNvGrpSpPr>
              <a:grpSpLocks/>
            </p:cNvGrpSpPr>
            <p:nvPr/>
          </p:nvGrpSpPr>
          <p:grpSpPr bwMode="auto">
            <a:xfrm>
              <a:off x="5443538" y="5684838"/>
              <a:ext cx="55562" cy="60325"/>
              <a:chOff x="2968" y="2468"/>
              <a:chExt cx="38" cy="38"/>
            </a:xfrm>
          </p:grpSpPr>
          <p:sp>
            <p:nvSpPr>
              <p:cNvPr id="33833" name="Oval 23"/>
              <p:cNvSpPr>
                <a:spLocks noChangeArrowheads="1"/>
              </p:cNvSpPr>
              <p:nvPr/>
            </p:nvSpPr>
            <p:spPr bwMode="auto">
              <a:xfrm>
                <a:off x="2968" y="2468"/>
                <a:ext cx="38" cy="38"/>
              </a:xfrm>
              <a:prstGeom prst="ellipse">
                <a:avLst/>
              </a:prstGeom>
              <a:solidFill>
                <a:srgbClr val="FF33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cs typeface="Arial" charset="0"/>
                </a:endParaRPr>
              </a:p>
            </p:txBody>
          </p:sp>
          <p:sp>
            <p:nvSpPr>
              <p:cNvPr id="33834" name="Oval 24"/>
              <p:cNvSpPr>
                <a:spLocks noChangeArrowheads="1"/>
              </p:cNvSpPr>
              <p:nvPr/>
            </p:nvSpPr>
            <p:spPr bwMode="auto">
              <a:xfrm>
                <a:off x="2968" y="2468"/>
                <a:ext cx="38" cy="38"/>
              </a:xfrm>
              <a:prstGeom prst="ellipse">
                <a:avLst/>
              </a:prstGeom>
              <a:noFill/>
              <a:ln w="7938" cap="rnd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cs typeface="Arial" charset="0"/>
                </a:endParaRPr>
              </a:p>
            </p:txBody>
          </p:sp>
        </p:grpSp>
        <p:grpSp>
          <p:nvGrpSpPr>
            <p:cNvPr id="33821" name="Group 25"/>
            <p:cNvGrpSpPr>
              <a:grpSpLocks/>
            </p:cNvGrpSpPr>
            <p:nvPr/>
          </p:nvGrpSpPr>
          <p:grpSpPr bwMode="auto">
            <a:xfrm>
              <a:off x="5481638" y="5748338"/>
              <a:ext cx="55562" cy="60325"/>
              <a:chOff x="2968" y="2468"/>
              <a:chExt cx="38" cy="38"/>
            </a:xfrm>
          </p:grpSpPr>
          <p:sp>
            <p:nvSpPr>
              <p:cNvPr id="33831" name="Oval 26"/>
              <p:cNvSpPr>
                <a:spLocks noChangeArrowheads="1"/>
              </p:cNvSpPr>
              <p:nvPr/>
            </p:nvSpPr>
            <p:spPr bwMode="auto">
              <a:xfrm>
                <a:off x="2968" y="2468"/>
                <a:ext cx="38" cy="38"/>
              </a:xfrm>
              <a:prstGeom prst="ellipse">
                <a:avLst/>
              </a:prstGeom>
              <a:solidFill>
                <a:srgbClr val="FF33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cs typeface="Arial" charset="0"/>
                </a:endParaRPr>
              </a:p>
            </p:txBody>
          </p:sp>
          <p:sp>
            <p:nvSpPr>
              <p:cNvPr id="33832" name="Oval 27"/>
              <p:cNvSpPr>
                <a:spLocks noChangeArrowheads="1"/>
              </p:cNvSpPr>
              <p:nvPr/>
            </p:nvSpPr>
            <p:spPr bwMode="auto">
              <a:xfrm>
                <a:off x="2968" y="2468"/>
                <a:ext cx="38" cy="38"/>
              </a:xfrm>
              <a:prstGeom prst="ellipse">
                <a:avLst/>
              </a:prstGeom>
              <a:noFill/>
              <a:ln w="7938" cap="rnd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cs typeface="Arial" charset="0"/>
                </a:endParaRPr>
              </a:p>
            </p:txBody>
          </p:sp>
        </p:grpSp>
        <p:grpSp>
          <p:nvGrpSpPr>
            <p:cNvPr id="33822" name="Group 15"/>
            <p:cNvGrpSpPr>
              <a:grpSpLocks/>
            </p:cNvGrpSpPr>
            <p:nvPr/>
          </p:nvGrpSpPr>
          <p:grpSpPr bwMode="auto">
            <a:xfrm>
              <a:off x="3944938" y="3817938"/>
              <a:ext cx="55562" cy="60325"/>
              <a:chOff x="2968" y="2468"/>
              <a:chExt cx="38" cy="38"/>
            </a:xfrm>
          </p:grpSpPr>
          <p:sp>
            <p:nvSpPr>
              <p:cNvPr id="33829" name="Oval 16"/>
              <p:cNvSpPr>
                <a:spLocks noChangeArrowheads="1"/>
              </p:cNvSpPr>
              <p:nvPr/>
            </p:nvSpPr>
            <p:spPr bwMode="auto">
              <a:xfrm>
                <a:off x="2968" y="2468"/>
                <a:ext cx="38" cy="38"/>
              </a:xfrm>
              <a:prstGeom prst="ellipse">
                <a:avLst/>
              </a:prstGeom>
              <a:solidFill>
                <a:srgbClr val="0047BA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cs typeface="Arial" charset="0"/>
                </a:endParaRPr>
              </a:p>
            </p:txBody>
          </p:sp>
          <p:sp>
            <p:nvSpPr>
              <p:cNvPr id="33830" name="Oval 17"/>
              <p:cNvSpPr>
                <a:spLocks noChangeArrowheads="1"/>
              </p:cNvSpPr>
              <p:nvPr/>
            </p:nvSpPr>
            <p:spPr bwMode="auto">
              <a:xfrm>
                <a:off x="2968" y="2468"/>
                <a:ext cx="38" cy="38"/>
              </a:xfrm>
              <a:prstGeom prst="ellipse">
                <a:avLst/>
              </a:prstGeom>
              <a:noFill/>
              <a:ln w="7938" cap="rnd">
                <a:solidFill>
                  <a:srgbClr val="005B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cs typeface="Arial" charset="0"/>
                </a:endParaRPr>
              </a:p>
            </p:txBody>
          </p:sp>
        </p:grpSp>
        <p:grpSp>
          <p:nvGrpSpPr>
            <p:cNvPr id="33823" name="Group 15"/>
            <p:cNvGrpSpPr>
              <a:grpSpLocks/>
            </p:cNvGrpSpPr>
            <p:nvPr/>
          </p:nvGrpSpPr>
          <p:grpSpPr bwMode="auto">
            <a:xfrm>
              <a:off x="4364038" y="3957638"/>
              <a:ext cx="55562" cy="60325"/>
              <a:chOff x="2968" y="2468"/>
              <a:chExt cx="38" cy="38"/>
            </a:xfrm>
          </p:grpSpPr>
          <p:sp>
            <p:nvSpPr>
              <p:cNvPr id="33827" name="Oval 16"/>
              <p:cNvSpPr>
                <a:spLocks noChangeArrowheads="1"/>
              </p:cNvSpPr>
              <p:nvPr/>
            </p:nvSpPr>
            <p:spPr bwMode="auto">
              <a:xfrm>
                <a:off x="2968" y="2468"/>
                <a:ext cx="38" cy="38"/>
              </a:xfrm>
              <a:prstGeom prst="ellipse">
                <a:avLst/>
              </a:prstGeom>
              <a:solidFill>
                <a:srgbClr val="0047BA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cs typeface="Arial" charset="0"/>
                </a:endParaRPr>
              </a:p>
            </p:txBody>
          </p:sp>
          <p:sp>
            <p:nvSpPr>
              <p:cNvPr id="33828" name="Oval 17"/>
              <p:cNvSpPr>
                <a:spLocks noChangeArrowheads="1"/>
              </p:cNvSpPr>
              <p:nvPr/>
            </p:nvSpPr>
            <p:spPr bwMode="auto">
              <a:xfrm>
                <a:off x="2968" y="2468"/>
                <a:ext cx="38" cy="38"/>
              </a:xfrm>
              <a:prstGeom prst="ellipse">
                <a:avLst/>
              </a:prstGeom>
              <a:noFill/>
              <a:ln w="7938" cap="rnd">
                <a:solidFill>
                  <a:srgbClr val="005BA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cs typeface="Arial" charset="0"/>
                </a:endParaRPr>
              </a:p>
            </p:txBody>
          </p:sp>
        </p:grpSp>
        <p:grpSp>
          <p:nvGrpSpPr>
            <p:cNvPr id="33824" name="Group 25"/>
            <p:cNvGrpSpPr>
              <a:grpSpLocks/>
            </p:cNvGrpSpPr>
            <p:nvPr/>
          </p:nvGrpSpPr>
          <p:grpSpPr bwMode="auto">
            <a:xfrm>
              <a:off x="5532438" y="5786438"/>
              <a:ext cx="55562" cy="60325"/>
              <a:chOff x="2968" y="2468"/>
              <a:chExt cx="38" cy="38"/>
            </a:xfrm>
          </p:grpSpPr>
          <p:sp>
            <p:nvSpPr>
              <p:cNvPr id="33825" name="Oval 41"/>
              <p:cNvSpPr>
                <a:spLocks noChangeArrowheads="1"/>
              </p:cNvSpPr>
              <p:nvPr/>
            </p:nvSpPr>
            <p:spPr bwMode="auto">
              <a:xfrm>
                <a:off x="2968" y="2468"/>
                <a:ext cx="38" cy="38"/>
              </a:xfrm>
              <a:prstGeom prst="ellipse">
                <a:avLst/>
              </a:prstGeom>
              <a:solidFill>
                <a:srgbClr val="FF33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cs typeface="Arial" charset="0"/>
                </a:endParaRPr>
              </a:p>
            </p:txBody>
          </p:sp>
          <p:sp>
            <p:nvSpPr>
              <p:cNvPr id="33826" name="Oval 42"/>
              <p:cNvSpPr>
                <a:spLocks noChangeArrowheads="1"/>
              </p:cNvSpPr>
              <p:nvPr/>
            </p:nvSpPr>
            <p:spPr bwMode="auto">
              <a:xfrm>
                <a:off x="2968" y="2468"/>
                <a:ext cx="38" cy="38"/>
              </a:xfrm>
              <a:prstGeom prst="ellipse">
                <a:avLst/>
              </a:prstGeom>
              <a:noFill/>
              <a:ln w="7938" cap="rnd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_tradnl">
                  <a:cs typeface="Arial" charset="0"/>
                </a:endParaRPr>
              </a:p>
            </p:txBody>
          </p:sp>
        </p:grp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" y="688975"/>
            <a:ext cx="258445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7C592D5-38A7-4004-98D8-93D7F8BD63AE}" type="slidenum">
              <a:rPr lang="en-US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n-US" dirty="0">
              <a:solidFill>
                <a:schemeClr val="tx1">
                  <a:tint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Ilo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" y="4217988"/>
            <a:ext cx="2603500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2" descr="Yuncán - Huallamay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89700" y="977900"/>
            <a:ext cx="2590800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19" descr="Ilo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92875" y="4330700"/>
            <a:ext cx="26003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3799" name="Rectangle 14"/>
          <p:cNvSpPr>
            <a:spLocks noChangeArrowheads="1"/>
          </p:cNvSpPr>
          <p:nvPr/>
        </p:nvSpPr>
        <p:spPr bwMode="auto">
          <a:xfrm>
            <a:off x="6516688" y="2949575"/>
            <a:ext cx="20431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84238" eaLnBrk="0" hangingPunct="0"/>
            <a:r>
              <a:rPr lang="en-US" sz="1400" dirty="0">
                <a:solidFill>
                  <a:srgbClr val="003366"/>
                </a:solidFill>
                <a:latin typeface="Helvetica" pitchFamily="34" charset="0"/>
                <a:cs typeface="Helvetica" pitchFamily="34" charset="0"/>
              </a:rPr>
              <a:t>C.H. </a:t>
            </a:r>
            <a:r>
              <a:rPr lang="en-US" sz="1400" dirty="0" err="1">
                <a:solidFill>
                  <a:srgbClr val="003366"/>
                </a:solidFill>
                <a:latin typeface="Helvetica" pitchFamily="34" charset="0"/>
                <a:cs typeface="Helvetica" pitchFamily="34" charset="0"/>
              </a:rPr>
              <a:t>Yuncán</a:t>
            </a:r>
            <a:r>
              <a:rPr lang="en-US" sz="1400" dirty="0">
                <a:solidFill>
                  <a:srgbClr val="003366"/>
                </a:solidFill>
                <a:latin typeface="Helvetica" pitchFamily="34" charset="0"/>
                <a:cs typeface="Helvetica" pitchFamily="34" charset="0"/>
              </a:rPr>
              <a:t> (Hydraulic)</a:t>
            </a:r>
          </a:p>
          <a:p>
            <a:pPr defTabSz="884238" eaLnBrk="0" hangingPunct="0"/>
            <a:r>
              <a:rPr lang="en-US" sz="1400" dirty="0">
                <a:latin typeface="Helvetica" pitchFamily="34" charset="0"/>
                <a:cs typeface="Helvetica" pitchFamily="34" charset="0"/>
              </a:rPr>
              <a:t>130MW</a:t>
            </a:r>
          </a:p>
          <a:p>
            <a:pPr defTabSz="884238" eaLnBrk="0" hangingPunct="0"/>
            <a:endParaRPr lang="en-US" sz="14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3800" name="Line 27"/>
          <p:cNvSpPr>
            <a:spLocks noChangeShapeType="1"/>
          </p:cNvSpPr>
          <p:nvPr/>
        </p:nvSpPr>
        <p:spPr bwMode="auto">
          <a:xfrm flipH="1">
            <a:off x="4457700" y="2159000"/>
            <a:ext cx="1943100" cy="1870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1" name="Rectangle 14"/>
          <p:cNvSpPr>
            <a:spLocks noChangeArrowheads="1"/>
          </p:cNvSpPr>
          <p:nvPr/>
        </p:nvSpPr>
        <p:spPr bwMode="auto">
          <a:xfrm>
            <a:off x="114300" y="2520950"/>
            <a:ext cx="2616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84238" eaLnBrk="0" hangingPunct="0"/>
            <a:r>
              <a:rPr lang="en-US" sz="1400" dirty="0">
                <a:solidFill>
                  <a:srgbClr val="003366"/>
                </a:solidFill>
                <a:latin typeface="Helvetica" pitchFamily="34" charset="0"/>
                <a:cs typeface="Helvetica" pitchFamily="34" charset="0"/>
              </a:rPr>
              <a:t>C.T. </a:t>
            </a:r>
            <a:r>
              <a:rPr lang="en-US" sz="1400" dirty="0" err="1">
                <a:solidFill>
                  <a:srgbClr val="003366"/>
                </a:solidFill>
                <a:latin typeface="Helvetica" pitchFamily="34" charset="0"/>
                <a:cs typeface="Helvetica" pitchFamily="34" charset="0"/>
              </a:rPr>
              <a:t>ChilcaUno</a:t>
            </a:r>
            <a:r>
              <a:rPr lang="en-US" sz="1400" dirty="0">
                <a:solidFill>
                  <a:srgbClr val="003366"/>
                </a:solidFill>
                <a:latin typeface="Helvetica" pitchFamily="34" charset="0"/>
                <a:cs typeface="Helvetica" pitchFamily="34" charset="0"/>
              </a:rPr>
              <a:t> (Natural Gas)</a:t>
            </a:r>
          </a:p>
          <a:p>
            <a:pPr defTabSz="884238" eaLnBrk="0" hangingPunct="0"/>
            <a:r>
              <a:rPr lang="en-US" sz="1400" dirty="0">
                <a:latin typeface="Helvetica" pitchFamily="34" charset="0"/>
                <a:cs typeface="Helvetica" pitchFamily="34" charset="0"/>
              </a:rPr>
              <a:t>560MW</a:t>
            </a:r>
          </a:p>
          <a:p>
            <a:pPr defTabSz="884238" eaLnBrk="0" hangingPunct="0"/>
            <a:endParaRPr lang="en-US" sz="400" dirty="0">
              <a:latin typeface="Helvetica" pitchFamily="34" charset="0"/>
              <a:cs typeface="Helvetica" pitchFamily="34" charset="0"/>
            </a:endParaRPr>
          </a:p>
          <a:p>
            <a:pPr defTabSz="884238" eaLnBrk="0" hangingPunct="0"/>
            <a:r>
              <a:rPr lang="en-US" sz="1400" dirty="0">
                <a:solidFill>
                  <a:srgbClr val="FF6E23"/>
                </a:solidFill>
                <a:latin typeface="Helvetica" pitchFamily="34" charset="0"/>
                <a:cs typeface="Helvetica" pitchFamily="34" charset="0"/>
              </a:rPr>
              <a:t>        Combined Cycle Project:</a:t>
            </a:r>
          </a:p>
          <a:p>
            <a:pPr defTabSz="884238" eaLnBrk="0" hangingPunct="0"/>
            <a:r>
              <a:rPr lang="en-US" sz="1400" dirty="0">
                <a:solidFill>
                  <a:srgbClr val="FF6E23"/>
                </a:solidFill>
                <a:latin typeface="Helvetica" pitchFamily="34" charset="0"/>
                <a:cs typeface="Helvetica" pitchFamily="34" charset="0"/>
              </a:rPr>
              <a:t>Additional 270MW</a:t>
            </a:r>
          </a:p>
          <a:p>
            <a:pPr defTabSz="884238" eaLnBrk="0" hangingPunct="0"/>
            <a:r>
              <a:rPr lang="en-US" sz="1400" dirty="0">
                <a:solidFill>
                  <a:srgbClr val="FF6E23"/>
                </a:solidFill>
                <a:latin typeface="Helvetica" pitchFamily="34" charset="0"/>
                <a:cs typeface="Helvetica" pitchFamily="34" charset="0"/>
              </a:rPr>
              <a:t>COD 1Q 2013</a:t>
            </a: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114300" y="3732213"/>
            <a:ext cx="20177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8423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003366"/>
                </a:solidFill>
                <a:latin typeface="Helvetica" pitchFamily="34" charset="0"/>
                <a:cs typeface="Helvetica" pitchFamily="34" charset="0"/>
              </a:rPr>
              <a:t>C.T. </a:t>
            </a:r>
            <a:r>
              <a:rPr lang="en-US" sz="1400" dirty="0" err="1">
                <a:solidFill>
                  <a:srgbClr val="003366"/>
                </a:solidFill>
                <a:latin typeface="Helvetica" pitchFamily="34" charset="0"/>
                <a:cs typeface="Helvetica" pitchFamily="34" charset="0"/>
              </a:rPr>
              <a:t>Ilo</a:t>
            </a:r>
            <a:r>
              <a:rPr lang="en-US" sz="1400" dirty="0">
                <a:solidFill>
                  <a:srgbClr val="003366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Helvetica" pitchFamily="34" charset="0"/>
                <a:cs typeface="Helvetica" pitchFamily="34" charset="0"/>
              </a:rPr>
              <a:t>21 (Coal) </a:t>
            </a:r>
          </a:p>
          <a:p>
            <a:pPr defTabSz="88423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Helvetica" pitchFamily="34" charset="0"/>
                <a:cs typeface="Helvetica" pitchFamily="34" charset="0"/>
              </a:rPr>
              <a:t>135MW</a:t>
            </a:r>
          </a:p>
        </p:txBody>
      </p:sp>
      <p:sp>
        <p:nvSpPr>
          <p:cNvPr id="33803" name="Line 25"/>
          <p:cNvSpPr>
            <a:spLocks noChangeShapeType="1"/>
          </p:cNvSpPr>
          <p:nvPr/>
        </p:nvSpPr>
        <p:spPr bwMode="auto">
          <a:xfrm>
            <a:off x="2716213" y="4989513"/>
            <a:ext cx="2674937" cy="6873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4" name="Rectangle 6"/>
          <p:cNvSpPr>
            <a:spLocks noChangeArrowheads="1"/>
          </p:cNvSpPr>
          <p:nvPr/>
        </p:nvSpPr>
        <p:spPr bwMode="auto">
          <a:xfrm>
            <a:off x="6473031" y="3715753"/>
            <a:ext cx="264001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84238" eaLnBrk="0" hangingPunct="0"/>
            <a:r>
              <a:rPr lang="en-US" sz="1400" dirty="0">
                <a:solidFill>
                  <a:srgbClr val="003366"/>
                </a:solidFill>
                <a:latin typeface="Helvetica" pitchFamily="34" charset="0"/>
                <a:cs typeface="Helvetica" pitchFamily="34" charset="0"/>
              </a:rPr>
              <a:t>C.T. ILO 1 (Diesel, R500 and steam)</a:t>
            </a:r>
          </a:p>
          <a:p>
            <a:pPr defTabSz="884238" eaLnBrk="0" hangingPunct="0"/>
            <a:r>
              <a:rPr lang="en-US" sz="1400" dirty="0">
                <a:latin typeface="Helvetica" pitchFamily="34" charset="0"/>
                <a:cs typeface="Helvetica" pitchFamily="34" charset="0"/>
              </a:rPr>
              <a:t> 261MW</a:t>
            </a:r>
          </a:p>
          <a:p>
            <a:pPr defTabSz="884238" eaLnBrk="0" hangingPunct="0"/>
            <a:endParaRPr lang="en-US" sz="14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3805" name="Line 27"/>
          <p:cNvSpPr>
            <a:spLocks noChangeShapeType="1"/>
          </p:cNvSpPr>
          <p:nvPr/>
        </p:nvSpPr>
        <p:spPr bwMode="auto">
          <a:xfrm flipH="1">
            <a:off x="5575300" y="5270500"/>
            <a:ext cx="850900" cy="482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2878138" y="774700"/>
            <a:ext cx="30051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84238" eaLnBrk="0" hangingPunct="0"/>
            <a:r>
              <a:rPr lang="en-US" sz="1400" dirty="0">
                <a:solidFill>
                  <a:srgbClr val="FF6E23"/>
                </a:solidFill>
                <a:latin typeface="Helvetica" pitchFamily="34" charset="0"/>
                <a:cs typeface="Helvetica" pitchFamily="34" charset="0"/>
              </a:rPr>
              <a:t>         C.H. </a:t>
            </a:r>
            <a:r>
              <a:rPr lang="en-US" sz="1400" dirty="0" err="1">
                <a:solidFill>
                  <a:srgbClr val="FF6E23"/>
                </a:solidFill>
                <a:latin typeface="Helvetica" pitchFamily="34" charset="0"/>
                <a:cs typeface="Helvetica" pitchFamily="34" charset="0"/>
              </a:rPr>
              <a:t>Quitaracsa</a:t>
            </a:r>
            <a:r>
              <a:rPr lang="en-US" sz="1400" dirty="0">
                <a:solidFill>
                  <a:srgbClr val="FF6E23"/>
                </a:solidFill>
                <a:latin typeface="Helvetica" pitchFamily="34" charset="0"/>
                <a:cs typeface="Helvetica" pitchFamily="34" charset="0"/>
              </a:rPr>
              <a:t> Project:</a:t>
            </a:r>
          </a:p>
          <a:p>
            <a:pPr defTabSz="884238" eaLnBrk="0" hangingPunct="0"/>
            <a:r>
              <a:rPr lang="en-US" sz="1400" dirty="0">
                <a:solidFill>
                  <a:srgbClr val="FF6E23"/>
                </a:solidFill>
                <a:latin typeface="Helvetica" pitchFamily="34" charset="0"/>
                <a:cs typeface="Helvetica" pitchFamily="34" charset="0"/>
              </a:rPr>
              <a:t>Additional 112MW </a:t>
            </a:r>
          </a:p>
          <a:p>
            <a:pPr defTabSz="884238" eaLnBrk="0" hangingPunct="0"/>
            <a:r>
              <a:rPr lang="en-US" sz="1400" dirty="0">
                <a:solidFill>
                  <a:srgbClr val="FF6E23"/>
                </a:solidFill>
                <a:latin typeface="Helvetica" pitchFamily="34" charset="0"/>
                <a:cs typeface="Helvetica" pitchFamily="34" charset="0"/>
              </a:rPr>
              <a:t>COD 4Q 2014</a:t>
            </a:r>
          </a:p>
        </p:txBody>
      </p:sp>
      <p:sp>
        <p:nvSpPr>
          <p:cNvPr id="33807" name="Line 26"/>
          <p:cNvSpPr>
            <a:spLocks noChangeShapeType="1"/>
          </p:cNvSpPr>
          <p:nvPr/>
        </p:nvSpPr>
        <p:spPr bwMode="auto">
          <a:xfrm flipH="1">
            <a:off x="3987800" y="1485900"/>
            <a:ext cx="212725" cy="2416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808" name="Rectangle 14"/>
          <p:cNvSpPr>
            <a:spLocks noChangeArrowheads="1"/>
          </p:cNvSpPr>
          <p:nvPr/>
        </p:nvSpPr>
        <p:spPr bwMode="auto">
          <a:xfrm>
            <a:off x="2781300" y="5565775"/>
            <a:ext cx="2616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884238" eaLnBrk="0" hangingPunct="0"/>
            <a:r>
              <a:rPr lang="en-US" sz="1400" dirty="0">
                <a:solidFill>
                  <a:srgbClr val="FF6E23"/>
                </a:solidFill>
                <a:latin typeface="Helvetica" pitchFamily="34" charset="0"/>
                <a:cs typeface="Helvetica" pitchFamily="34" charset="0"/>
              </a:rPr>
              <a:t>           Cold reserve Project:</a:t>
            </a:r>
          </a:p>
          <a:p>
            <a:pPr defTabSz="884238" eaLnBrk="0" hangingPunct="0"/>
            <a:r>
              <a:rPr lang="en-US" sz="1400" dirty="0">
                <a:solidFill>
                  <a:srgbClr val="FF6E23"/>
                </a:solidFill>
                <a:latin typeface="Helvetica" pitchFamily="34" charset="0"/>
                <a:cs typeface="Helvetica" pitchFamily="34" charset="0"/>
              </a:rPr>
              <a:t>Additional 460MW</a:t>
            </a:r>
          </a:p>
          <a:p>
            <a:pPr defTabSz="884238" eaLnBrk="0" hangingPunct="0"/>
            <a:r>
              <a:rPr lang="en-US" sz="1400" dirty="0">
                <a:solidFill>
                  <a:srgbClr val="FF6E23"/>
                </a:solidFill>
                <a:latin typeface="Helvetica" pitchFamily="34" charset="0"/>
                <a:cs typeface="Helvetica" pitchFamily="34" charset="0"/>
              </a:rPr>
              <a:t>COD 3Q 2013</a:t>
            </a:r>
          </a:p>
        </p:txBody>
      </p:sp>
      <p:sp>
        <p:nvSpPr>
          <p:cNvPr id="33809" name="Line 25"/>
          <p:cNvSpPr>
            <a:spLocks noChangeShapeType="1"/>
          </p:cNvSpPr>
          <p:nvPr/>
        </p:nvSpPr>
        <p:spPr bwMode="auto">
          <a:xfrm flipV="1">
            <a:off x="5108575" y="5819775"/>
            <a:ext cx="377825" cy="5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3810" name="Picture 2"/>
          <p:cNvPicPr>
            <a:picLocks noChangeAspect="1" noChangeArrowheads="1"/>
          </p:cNvPicPr>
          <p:nvPr/>
        </p:nvPicPr>
        <p:blipFill>
          <a:blip r:embed="rId7"/>
          <a:srcRect l="-967" b="26906"/>
          <a:stretch>
            <a:fillRect/>
          </a:stretch>
        </p:blipFill>
        <p:spPr bwMode="auto">
          <a:xfrm>
            <a:off x="2851150" y="723900"/>
            <a:ext cx="458788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46"/>
          <p:cNvSpPr/>
          <p:nvPr/>
        </p:nvSpPr>
        <p:spPr>
          <a:xfrm>
            <a:off x="4876800" y="6426200"/>
            <a:ext cx="685800" cy="114300"/>
          </a:xfrm>
          <a:prstGeom prst="rect">
            <a:avLst/>
          </a:prstGeom>
          <a:solidFill>
            <a:srgbClr val="FFB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812" name="TextBox 47"/>
          <p:cNvSpPr txBox="1">
            <a:spLocks noChangeArrowheads="1"/>
          </p:cNvSpPr>
          <p:nvPr/>
        </p:nvSpPr>
        <p:spPr bwMode="auto">
          <a:xfrm>
            <a:off x="2878138" y="6423025"/>
            <a:ext cx="2768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 dirty="0">
                <a:latin typeface="Helvetica" pitchFamily="34" charset="0"/>
                <a:cs typeface="Helvetica" pitchFamily="34" charset="0"/>
              </a:rPr>
              <a:t>MW: Nominal Capacity</a:t>
            </a:r>
          </a:p>
        </p:txBody>
      </p:sp>
      <p:pic>
        <p:nvPicPr>
          <p:cNvPr id="33813" name="Picture 2"/>
          <p:cNvPicPr>
            <a:picLocks noChangeAspect="1" noChangeArrowheads="1"/>
          </p:cNvPicPr>
          <p:nvPr/>
        </p:nvPicPr>
        <p:blipFill>
          <a:blip r:embed="rId7"/>
          <a:srcRect l="-967" b="26906"/>
          <a:stretch>
            <a:fillRect/>
          </a:stretch>
        </p:blipFill>
        <p:spPr bwMode="auto">
          <a:xfrm>
            <a:off x="28575" y="2951163"/>
            <a:ext cx="460375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4" name="Picture 2"/>
          <p:cNvPicPr>
            <a:picLocks noChangeAspect="1" noChangeArrowheads="1"/>
          </p:cNvPicPr>
          <p:nvPr/>
        </p:nvPicPr>
        <p:blipFill>
          <a:blip r:embed="rId7"/>
          <a:srcRect l="-967" b="26906"/>
          <a:stretch>
            <a:fillRect/>
          </a:stretch>
        </p:blipFill>
        <p:spPr bwMode="auto">
          <a:xfrm>
            <a:off x="2789238" y="5480050"/>
            <a:ext cx="45878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15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47663" y="174625"/>
            <a:ext cx="7213600" cy="641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err="1">
                <a:latin typeface="Helvetica" pitchFamily="34" charset="0"/>
              </a:rPr>
              <a:t>Enersur</a:t>
            </a:r>
            <a:r>
              <a:rPr lang="en-US" dirty="0">
                <a:latin typeface="Helvetica" pitchFamily="34" charset="0"/>
              </a:rPr>
              <a:t>: Active projects</a:t>
            </a:r>
          </a:p>
        </p:txBody>
      </p:sp>
      <p:sp>
        <p:nvSpPr>
          <p:cNvPr id="33816" name="Line 26"/>
          <p:cNvSpPr>
            <a:spLocks noChangeShapeType="1"/>
          </p:cNvSpPr>
          <p:nvPr/>
        </p:nvSpPr>
        <p:spPr bwMode="auto">
          <a:xfrm>
            <a:off x="2667000" y="3228975"/>
            <a:ext cx="1428750" cy="1295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err="1">
                <a:latin typeface="Helvetica" pitchFamily="34" charset="0"/>
              </a:rPr>
              <a:t>Enersur</a:t>
            </a:r>
            <a:r>
              <a:rPr lang="en-US" dirty="0">
                <a:latin typeface="Helvetica" pitchFamily="34" charset="0"/>
              </a:rPr>
              <a:t>: Unique position</a:t>
            </a:r>
          </a:p>
        </p:txBody>
      </p:sp>
      <p:sp>
        <p:nvSpPr>
          <p:cNvPr id="34818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724FFA-41B3-4D59-B262-A266964F4327}" type="slidenum">
              <a:rPr lang="fr-FR" altLang="fr-FR">
                <a:solidFill>
                  <a:srgbClr val="7F7F7F"/>
                </a:solidFill>
              </a:rPr>
              <a:pPr/>
              <a:t>4</a:t>
            </a:fld>
            <a:endParaRPr lang="fr-FR" altLang="fr-FR">
              <a:solidFill>
                <a:srgbClr val="7F7F7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2263" y="749300"/>
            <a:ext cx="3670300" cy="3400425"/>
          </a:xfrm>
          <a:prstGeom prst="roundRect">
            <a:avLst/>
          </a:prstGeom>
          <a:noFill/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</a:rPr>
              <a:t>AT OPERATIONAL LEVEL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1"/>
              </a:solidFill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US" sz="1200" dirty="0">
                <a:solidFill>
                  <a:srgbClr val="292929"/>
                </a:solidFill>
                <a:cs typeface="Arial" pitchFamily="34" charset="0"/>
              </a:rPr>
              <a:t>In 2001, operation of the unique coal-fired thermal power plant of Peru, the C.T. ILO21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US" sz="1200" dirty="0">
                <a:solidFill>
                  <a:srgbClr val="292929"/>
                </a:solidFill>
                <a:cs typeface="Arial" pitchFamily="34" charset="0"/>
              </a:rPr>
              <a:t>In 2004, concession of </a:t>
            </a:r>
            <a:r>
              <a:rPr lang="en-US" sz="1200" dirty="0" err="1">
                <a:solidFill>
                  <a:srgbClr val="292929"/>
                </a:solidFill>
                <a:cs typeface="Arial" pitchFamily="34" charset="0"/>
              </a:rPr>
              <a:t>Yuncán</a:t>
            </a:r>
            <a:r>
              <a:rPr lang="en-US" sz="1200" dirty="0">
                <a:solidFill>
                  <a:srgbClr val="292929"/>
                </a:solidFill>
                <a:cs typeface="Arial" pitchFamily="34" charset="0"/>
              </a:rPr>
              <a:t>, under the Usufruct contract for 30 years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US" sz="1200" dirty="0">
                <a:solidFill>
                  <a:srgbClr val="292929"/>
                </a:solidFill>
                <a:cs typeface="Arial" pitchFamily="34" charset="0"/>
              </a:rPr>
              <a:t>In 2005, the C.T. </a:t>
            </a:r>
            <a:r>
              <a:rPr lang="en-US" sz="1200" dirty="0" err="1">
                <a:solidFill>
                  <a:srgbClr val="292929"/>
                </a:solidFill>
                <a:cs typeface="Arial" pitchFamily="34" charset="0"/>
              </a:rPr>
              <a:t>ChilcaUno</a:t>
            </a:r>
            <a:r>
              <a:rPr lang="en-US" sz="1200" dirty="0">
                <a:solidFill>
                  <a:srgbClr val="292929"/>
                </a:solidFill>
                <a:cs typeface="Arial" pitchFamily="34" charset="0"/>
              </a:rPr>
              <a:t> is the first completely new natural gas-fired power plant in the country using </a:t>
            </a:r>
            <a:r>
              <a:rPr lang="en-US" sz="1200" dirty="0" err="1">
                <a:solidFill>
                  <a:srgbClr val="292929"/>
                </a:solidFill>
                <a:cs typeface="Arial" pitchFamily="34" charset="0"/>
              </a:rPr>
              <a:t>Camisea</a:t>
            </a:r>
            <a:r>
              <a:rPr lang="en-US" sz="1200" dirty="0">
                <a:solidFill>
                  <a:srgbClr val="292929"/>
                </a:solidFill>
                <a:cs typeface="Arial" pitchFamily="34" charset="0"/>
              </a:rPr>
              <a:t> gas.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US" sz="1200" dirty="0">
                <a:solidFill>
                  <a:srgbClr val="292929"/>
                </a:solidFill>
              </a:rPr>
              <a:t>In 2010, </a:t>
            </a:r>
            <a:r>
              <a:rPr lang="en-US" sz="1200" dirty="0" err="1">
                <a:solidFill>
                  <a:srgbClr val="292929"/>
                </a:solidFill>
              </a:rPr>
              <a:t>Yuncán</a:t>
            </a:r>
            <a:r>
              <a:rPr lang="en-US" sz="1200" dirty="0">
                <a:solidFill>
                  <a:srgbClr val="292929"/>
                </a:solidFill>
              </a:rPr>
              <a:t> is the unique hydropower plant operating in remote mode (from Lima)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171951" y="749300"/>
            <a:ext cx="4629150" cy="3400425"/>
          </a:xfrm>
          <a:prstGeom prst="roundRect">
            <a:avLst/>
          </a:prstGeom>
          <a:noFill/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anchor="ctr">
            <a:normAutofit fontScale="325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00" dirty="0">
                <a:solidFill>
                  <a:schemeClr val="tx1"/>
                </a:solidFill>
              </a:rPr>
              <a:t>AT FINANCE LEVEL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700" dirty="0">
              <a:solidFill>
                <a:schemeClr val="tx1"/>
              </a:solidFill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US" sz="3700" dirty="0">
                <a:solidFill>
                  <a:srgbClr val="292929"/>
                </a:solidFill>
                <a:cs typeface="Arial" pitchFamily="34" charset="0"/>
              </a:rPr>
              <a:t>In 2004, 1st Private Equity made in Peru by the AFP’s was in </a:t>
            </a:r>
            <a:r>
              <a:rPr lang="en-US" sz="3700" dirty="0" err="1">
                <a:solidFill>
                  <a:srgbClr val="292929"/>
                </a:solidFill>
                <a:cs typeface="Arial" pitchFamily="34" charset="0"/>
              </a:rPr>
              <a:t>EnerSur</a:t>
            </a:r>
            <a:r>
              <a:rPr lang="en-US" sz="3700" dirty="0">
                <a:solidFill>
                  <a:srgbClr val="292929"/>
                </a:solidFill>
                <a:cs typeface="Arial" pitchFamily="34" charset="0"/>
              </a:rPr>
              <a:t>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US" sz="3700" dirty="0">
                <a:solidFill>
                  <a:srgbClr val="292929"/>
                </a:solidFill>
                <a:cs typeface="Arial" pitchFamily="34" charset="0"/>
              </a:rPr>
              <a:t>In 2005, </a:t>
            </a:r>
            <a:r>
              <a:rPr lang="en-US" sz="3700" dirty="0" err="1">
                <a:solidFill>
                  <a:srgbClr val="292929"/>
                </a:solidFill>
                <a:cs typeface="Arial" pitchFamily="34" charset="0"/>
              </a:rPr>
              <a:t>EnerSur</a:t>
            </a:r>
            <a:r>
              <a:rPr lang="en-US" sz="3700" dirty="0">
                <a:solidFill>
                  <a:srgbClr val="292929"/>
                </a:solidFill>
                <a:cs typeface="Arial" pitchFamily="34" charset="0"/>
              </a:rPr>
              <a:t> lists its shares in BVL and sells approx. 17% of its capital. It was the first OPV of shares in BVL in more than 8 years;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US" sz="3700" dirty="0">
                <a:solidFill>
                  <a:srgbClr val="292929"/>
                </a:solidFill>
                <a:cs typeface="Arial" pitchFamily="34" charset="0"/>
              </a:rPr>
              <a:t>In 2007, organization of a corporate bonus program for up to US$ 400 millions without real guarantees, with a rating of AAA (the largest emitter among the power plants in Peru with a balance of US$ 160 millions);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US" sz="3700" dirty="0">
                <a:solidFill>
                  <a:srgbClr val="292929"/>
                </a:solidFill>
                <a:cs typeface="Arial" pitchFamily="34" charset="0"/>
              </a:rPr>
              <a:t>In 2010, a greater Corporative Leasing in Peru, US$ 310 millions to finance the Combined cycle of </a:t>
            </a:r>
            <a:r>
              <a:rPr lang="en-US" sz="3700" dirty="0" err="1">
                <a:solidFill>
                  <a:srgbClr val="292929"/>
                </a:solidFill>
                <a:cs typeface="Arial" pitchFamily="34" charset="0"/>
              </a:rPr>
              <a:t>ChilcaUno</a:t>
            </a:r>
            <a:r>
              <a:rPr lang="en-US" sz="3700" dirty="0">
                <a:solidFill>
                  <a:srgbClr val="292929"/>
                </a:solidFill>
                <a:cs typeface="Arial" pitchFamily="34" charset="0"/>
              </a:rPr>
              <a:t>;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US" sz="3700" dirty="0">
                <a:solidFill>
                  <a:srgbClr val="292929"/>
                </a:solidFill>
                <a:cs typeface="Arial" pitchFamily="34" charset="0"/>
              </a:rPr>
              <a:t>In 2011, first Leasing Corporate subordinate in Peru, US$ 200 millions, to finance the Cold Reserve of ILO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US" sz="3700" dirty="0">
                <a:solidFill>
                  <a:schemeClr val="tx1"/>
                </a:solidFill>
                <a:cs typeface="Arial" pitchFamily="34" charset="0"/>
              </a:rPr>
              <a:t>In 2012, US$ 150 millions of capital increase through preferential subscription with 99.4% of participation only in 1st round.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en-US" sz="37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19225" y="4296230"/>
            <a:ext cx="6429375" cy="1842634"/>
          </a:xfrm>
          <a:prstGeom prst="roundRect">
            <a:avLst/>
          </a:prstGeom>
          <a:noFill/>
          <a:ln w="158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292929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rgbClr val="292929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solidFill>
                  <a:schemeClr val="tx1"/>
                </a:solidFill>
              </a:rPr>
              <a:t>CONCLUSIONS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solidFill>
                <a:schemeClr val="tx1"/>
              </a:solidFill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US" sz="1400" dirty="0">
                <a:solidFill>
                  <a:srgbClr val="292929"/>
                </a:solidFill>
              </a:rPr>
              <a:t>Unique generator company in the country with 5 different energy sources (hydraulic, natural gas, carbon, residual 500 and diesel)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US" sz="1400" dirty="0">
                <a:solidFill>
                  <a:srgbClr val="292929"/>
                </a:solidFill>
              </a:rPr>
              <a:t>Unique generator company with 3 projects in implementation that will double its generation capacity between 2010 and 2014.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en-US" sz="1400" dirty="0">
                <a:solidFill>
                  <a:srgbClr val="292929"/>
                </a:solidFill>
              </a:rPr>
              <a:t>Unique generator company listed on stock market that has had access to the capital market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 bwMode="auto">
          <a:xfrm>
            <a:off x="538163" y="274638"/>
            <a:ext cx="8355012" cy="8143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pitchFamily="34" charset="0"/>
              </a:rPr>
              <a:t>TABLE OF CONTENTS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9483FD1-2C38-44B5-A050-FD22C5D8E94F}" type="slidenum">
              <a:rPr lang="es-PE">
                <a:solidFill>
                  <a:schemeClr val="tx1">
                    <a:tint val="75000"/>
                  </a:scheme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s-PE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6738" y="1004888"/>
            <a:ext cx="6650037" cy="448786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0" lang="es-ES_tradnl" sz="18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0" lang="es-ES_tradnl" sz="18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0" lang="es-ES_tradnl" sz="1600" b="0" i="0" u="none" strike="noStrike" kern="1200" cap="none" spc="0" normalizeH="0" baseline="0" dirty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Helvetica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kumimoji="0" lang="es-ES_tradnl" sz="1600" b="0" i="0" u="none" strike="noStrike" kern="1200" cap="none" spc="0" normalizeH="0" baseline="0" dirty="0" smtClean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Helvetica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kumimoji="0" lang="en-US" sz="1600" b="0" i="0" u="none" strike="noStrike" kern="1200" cap="none" spc="0" normalizeH="0" baseline="0" dirty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Helvetica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 fontAlgn="auto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dirty="0" err="1">
                <a:solidFill>
                  <a:schemeClr val="tx1"/>
                </a:solidFill>
              </a:rPr>
              <a:t>Enersur</a:t>
            </a:r>
            <a:endParaRPr lang="en-US" dirty="0">
              <a:solidFill>
                <a:schemeClr val="tx1"/>
              </a:solidFill>
            </a:endParaRPr>
          </a:p>
          <a:p>
            <a:pPr marL="1027113" lvl="2" indent="-271463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>
                <a:solidFill>
                  <a:schemeClr val="tx1"/>
                </a:solidFill>
              </a:rPr>
              <a:t>Active projects</a:t>
            </a:r>
          </a:p>
          <a:p>
            <a:pPr marL="1027113" lvl="2" indent="-271463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>
                <a:solidFill>
                  <a:schemeClr val="tx1"/>
                </a:solidFill>
              </a:rPr>
              <a:t>Unique position</a:t>
            </a:r>
          </a:p>
          <a:p>
            <a:pPr marL="627063" lvl="1" indent="-271463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361950" indent="-361950" fontAlgn="auto">
              <a:spcBef>
                <a:spcPts val="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dirty="0">
                <a:solidFill>
                  <a:schemeClr val="tx1"/>
                </a:solidFill>
              </a:rPr>
              <a:t>Issues of the electric sector</a:t>
            </a:r>
          </a:p>
          <a:p>
            <a:pPr marL="1027113" lvl="2" indent="-271463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>
                <a:solidFill>
                  <a:schemeClr val="tx1"/>
                </a:solidFill>
              </a:rPr>
              <a:t>Issue of the electric sector</a:t>
            </a:r>
          </a:p>
          <a:p>
            <a:pPr marL="1027113" lvl="2" indent="-271463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>
                <a:solidFill>
                  <a:schemeClr val="tx1"/>
                </a:solidFill>
              </a:rPr>
              <a:t>Supply-demand balance</a:t>
            </a:r>
          </a:p>
          <a:p>
            <a:pPr marL="1027113" lvl="2" indent="-271463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>
                <a:solidFill>
                  <a:schemeClr val="tx1"/>
                </a:solidFill>
              </a:rPr>
              <a:t>Portfolio of generation</a:t>
            </a:r>
          </a:p>
          <a:p>
            <a:pPr marL="1027113" lvl="2" indent="-271463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>
                <a:solidFill>
                  <a:schemeClr val="tx1"/>
                </a:solidFill>
              </a:rPr>
              <a:t>Gas issue of the electric sector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1200150" lvl="2" indent="-342900" fontAlgn="auto">
              <a:spcAft>
                <a:spcPts val="0"/>
              </a:spcAft>
              <a:buSzPct val="100000"/>
              <a:buFont typeface="+mj-lt"/>
              <a:buAutoNum type="alphaLcPeriod"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Arial"/>
              <a:buAutoNum type="arabicParenR"/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 bwMode="auto">
          <a:xfrm>
            <a:off x="538163" y="274638"/>
            <a:ext cx="8355012" cy="814387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>
                <a:latin typeface="Helvetica" pitchFamily="34" charset="0"/>
              </a:rPr>
              <a:t>Issue of the electric sector</a:t>
            </a:r>
          </a:p>
        </p:txBody>
      </p:sp>
      <p:sp>
        <p:nvSpPr>
          <p:cNvPr id="37890" name="Slide Number Placeholder 2"/>
          <p:cNvSpPr>
            <a:spLocks noGrp="1"/>
          </p:cNvSpPr>
          <p:nvPr>
            <p:ph type="sldNum" sz="quarter" idx="16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B82AB0-AB5D-468A-BD15-CD8FD52A238D}" type="slidenum">
              <a:rPr lang="fr-FR" altLang="fr-FR">
                <a:solidFill>
                  <a:srgbClr val="7F7F7F"/>
                </a:solidFill>
              </a:rPr>
              <a:pPr/>
              <a:t>6</a:t>
            </a:fld>
            <a:endParaRPr lang="fr-FR" altLang="fr-FR">
              <a:solidFill>
                <a:srgbClr val="7F7F7F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818063" y="1103313"/>
            <a:ext cx="3948112" cy="4899025"/>
          </a:xfrm>
          <a:prstGeom prst="rect">
            <a:avLst/>
          </a:prstGeom>
        </p:spPr>
        <p:txBody>
          <a:bodyPr/>
          <a:lstStyle>
            <a:lvl1pPr marL="180975" indent="-180975" algn="just" defTabSz="457200" rtl="0" eaLnBrk="1" latinLnBrk="0" hangingPunct="1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§"/>
              <a:defRPr kumimoji="0" lang="es-ES_tradnl" sz="16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defRPr>
            </a:lvl1pPr>
            <a:lvl2pPr marL="542925" indent="-180975" algn="just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es-ES_tradnl" sz="1400" b="0" i="0" u="none" strike="noStrike" kern="1200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34" charset="0"/>
                <a:ea typeface="+mn-ea"/>
                <a:cs typeface="Helvetica" pitchFamily="34" charset="0"/>
              </a:defRPr>
            </a:lvl2pPr>
            <a:lvl3pPr marL="714375" indent="-171450" algn="just" defTabSz="457200" rtl="0" eaLnBrk="1" latinLnBrk="0" hangingPunct="1">
              <a:spcBef>
                <a:spcPct val="20000"/>
              </a:spcBef>
              <a:buFont typeface="Arial Narrow" pitchFamily="34" charset="0"/>
              <a:buChar char="―"/>
              <a:defRPr kumimoji="0" lang="es-ES_tradnl" sz="1200" b="0" i="0" u="none" strike="noStrike" kern="1200" cap="none" spc="0" normalizeH="0" baseline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defRPr>
            </a:lvl3pPr>
            <a:lvl4pPr marL="895350" indent="-180975" algn="just" defTabSz="457200" rtl="0" eaLnBrk="1" latinLnBrk="0" hangingPunct="1">
              <a:spcBef>
                <a:spcPct val="20000"/>
              </a:spcBef>
              <a:buFont typeface="Wingdings" pitchFamily="2" charset="2"/>
              <a:buChar char="Ø"/>
              <a:tabLst/>
              <a:defRPr kumimoji="0" lang="es-ES_tradnl" sz="1200" b="0" i="0" u="none" strike="noStrike" kern="1200" cap="none" spc="0" normalizeH="0" baseline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defRPr>
            </a:lvl4pPr>
            <a:lvl5pPr marL="2057400" indent="-228600" algn="just" defTabSz="457200" rtl="0" eaLnBrk="1" latinLnBrk="0" hangingPunct="1">
              <a:spcBef>
                <a:spcPct val="20000"/>
              </a:spcBef>
              <a:buFont typeface="Arial"/>
              <a:buChar char="»"/>
              <a:defRPr kumimoji="0" lang="en-US" sz="1600" b="0" i="0" u="none" strike="noStrike" kern="1200" cap="none" spc="0" normalizeH="0" baseline="0">
                <a:ln>
                  <a:noFill/>
                </a:ln>
                <a:solidFill>
                  <a:srgbClr val="777777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/>
              <a:t>How can it be achieved?</a:t>
            </a:r>
          </a:p>
          <a:p>
            <a:pPr fontAlgn="auto">
              <a:spcAft>
                <a:spcPts val="0"/>
              </a:spcAft>
              <a:defRPr/>
            </a:pPr>
            <a:endParaRPr lang="en-US" sz="2400" dirty="0"/>
          </a:p>
          <a:p>
            <a:pPr marL="542925" lvl="2" indent="0" algn="l" fontAlgn="auto">
              <a:spcAft>
                <a:spcPts val="0"/>
              </a:spcAft>
              <a:buFont typeface="Arial Narrow" pitchFamily="34" charset="0"/>
              <a:buNone/>
              <a:defRPr/>
            </a:pPr>
            <a:r>
              <a:rPr lang="en-US" sz="2400" dirty="0"/>
              <a:t>Energy Matrix with Diversification</a:t>
            </a:r>
          </a:p>
          <a:p>
            <a:pPr lvl="3" fontAlgn="auto">
              <a:spcAft>
                <a:spcPts val="0"/>
              </a:spcAft>
              <a:defRPr/>
            </a:pPr>
            <a:r>
              <a:rPr lang="en-US" sz="2400" dirty="0"/>
              <a:t>Localization</a:t>
            </a:r>
          </a:p>
          <a:p>
            <a:pPr lvl="3" fontAlgn="auto">
              <a:spcAft>
                <a:spcPts val="0"/>
              </a:spcAft>
              <a:defRPr/>
            </a:pPr>
            <a:r>
              <a:rPr lang="en-US" sz="2400" dirty="0"/>
              <a:t>Source</a:t>
            </a:r>
          </a:p>
          <a:p>
            <a:pPr lvl="3" fontAlgn="auto">
              <a:spcAft>
                <a:spcPts val="0"/>
              </a:spcAft>
              <a:defRPr/>
            </a:pPr>
            <a:r>
              <a:rPr lang="en-US" sz="2400" dirty="0"/>
              <a:t>Size</a:t>
            </a:r>
          </a:p>
          <a:p>
            <a:pPr lvl="2" fontAlgn="auto">
              <a:spcAft>
                <a:spcPts val="0"/>
              </a:spcAft>
              <a:defRPr/>
            </a:pPr>
            <a:endParaRPr lang="en-US" sz="1800" dirty="0"/>
          </a:p>
          <a:p>
            <a:pPr lvl="1" fontAlgn="auto">
              <a:spcAft>
                <a:spcPts val="0"/>
              </a:spcAft>
              <a:defRPr/>
            </a:pPr>
            <a:endParaRPr lang="en-US" sz="2000" dirty="0"/>
          </a:p>
        </p:txBody>
      </p:sp>
      <p:grpSp>
        <p:nvGrpSpPr>
          <p:cNvPr id="37892" name="Group 3"/>
          <p:cNvGrpSpPr>
            <a:grpSpLocks/>
          </p:cNvGrpSpPr>
          <p:nvPr/>
        </p:nvGrpSpPr>
        <p:grpSpPr bwMode="auto">
          <a:xfrm>
            <a:off x="396875" y="1103313"/>
            <a:ext cx="4095750" cy="4899025"/>
            <a:chOff x="396914" y="1103970"/>
            <a:chExt cx="4095472" cy="4899026"/>
          </a:xfrm>
        </p:grpSpPr>
        <p:grpSp>
          <p:nvGrpSpPr>
            <p:cNvPr id="37893" name="Group 5"/>
            <p:cNvGrpSpPr>
              <a:grpSpLocks/>
            </p:cNvGrpSpPr>
            <p:nvPr/>
          </p:nvGrpSpPr>
          <p:grpSpPr bwMode="auto">
            <a:xfrm>
              <a:off x="867869" y="1608826"/>
              <a:ext cx="3624517" cy="4208931"/>
              <a:chOff x="2370" y="1396"/>
              <a:chExt cx="6711" cy="8146"/>
            </a:xfrm>
          </p:grpSpPr>
          <p:pic>
            <p:nvPicPr>
              <p:cNvPr id="37895" name="Picture 6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961" y="2677"/>
                <a:ext cx="5760" cy="50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7896" name="Line 6"/>
              <p:cNvSpPr>
                <a:spLocks noChangeShapeType="1"/>
              </p:cNvSpPr>
              <p:nvPr/>
            </p:nvSpPr>
            <p:spPr bwMode="auto">
              <a:xfrm flipV="1">
                <a:off x="4221" y="4297"/>
                <a:ext cx="1440" cy="252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897" name="Text Box 9"/>
              <p:cNvSpPr txBox="1">
                <a:spLocks noChangeArrowheads="1"/>
              </p:cNvSpPr>
              <p:nvPr/>
            </p:nvSpPr>
            <p:spPr bwMode="auto">
              <a:xfrm>
                <a:off x="3340" y="1396"/>
                <a:ext cx="4821" cy="106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600" b="1" dirty="0">
                    <a:solidFill>
                      <a:srgbClr val="FF0000"/>
                    </a:solidFill>
                    <a:latin typeface="Calibri" pitchFamily="34" charset="0"/>
                  </a:rPr>
                  <a:t>Reduced Social and Environmental Impact</a:t>
                </a:r>
              </a:p>
            </p:txBody>
          </p:sp>
          <p:sp>
            <p:nvSpPr>
              <p:cNvPr id="37898" name="Line 7"/>
              <p:cNvSpPr>
                <a:spLocks noChangeShapeType="1"/>
              </p:cNvSpPr>
              <p:nvPr/>
            </p:nvSpPr>
            <p:spPr bwMode="auto">
              <a:xfrm>
                <a:off x="5841" y="4297"/>
                <a:ext cx="1620" cy="252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899" name="Line 8"/>
              <p:cNvSpPr>
                <a:spLocks noChangeShapeType="1"/>
              </p:cNvSpPr>
              <p:nvPr/>
            </p:nvSpPr>
            <p:spPr bwMode="auto">
              <a:xfrm>
                <a:off x="4401" y="6997"/>
                <a:ext cx="2700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900" name="Text Box 10"/>
              <p:cNvSpPr txBox="1">
                <a:spLocks noChangeArrowheads="1"/>
              </p:cNvSpPr>
              <p:nvPr/>
            </p:nvSpPr>
            <p:spPr bwMode="auto">
              <a:xfrm>
                <a:off x="6021" y="7897"/>
                <a:ext cx="3060" cy="15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600" b="1" dirty="0">
                    <a:solidFill>
                      <a:srgbClr val="339966"/>
                    </a:solidFill>
                    <a:latin typeface="Calibri" pitchFamily="34" charset="0"/>
                  </a:rPr>
                  <a:t>Lower cost</a:t>
                </a:r>
              </a:p>
            </p:txBody>
          </p:sp>
          <p:sp>
            <p:nvSpPr>
              <p:cNvPr id="37901" name="Text Box 11"/>
              <p:cNvSpPr txBox="1">
                <a:spLocks noChangeArrowheads="1"/>
              </p:cNvSpPr>
              <p:nvPr/>
            </p:nvSpPr>
            <p:spPr bwMode="auto">
              <a:xfrm>
                <a:off x="2370" y="7924"/>
                <a:ext cx="3060" cy="161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r>
                  <a:rPr lang="en-US" sz="1600" b="1" dirty="0">
                    <a:solidFill>
                      <a:srgbClr val="0000FF"/>
                    </a:solidFill>
                    <a:latin typeface="Calibri" pitchFamily="34" charset="0"/>
                  </a:rPr>
                  <a:t>Maximum supply security</a:t>
                </a:r>
              </a:p>
            </p:txBody>
          </p:sp>
        </p:grpSp>
        <p:sp>
          <p:nvSpPr>
            <p:cNvPr id="37894" name="Text Placeholder 3"/>
            <p:cNvSpPr txBox="1">
              <a:spLocks/>
            </p:cNvSpPr>
            <p:nvPr/>
          </p:nvSpPr>
          <p:spPr bwMode="auto">
            <a:xfrm>
              <a:off x="396914" y="1103970"/>
              <a:ext cx="3947885" cy="48990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180975" indent="-180975" algn="just" defTabSz="457200">
                <a:spcBef>
                  <a:spcPct val="20000"/>
                </a:spcBef>
                <a:buClr>
                  <a:srgbClr val="C00000"/>
                </a:buClr>
                <a:buFont typeface="Wingdings" pitchFamily="2" charset="2"/>
                <a:buChar char="§"/>
              </a:pPr>
              <a:r>
                <a:rPr lang="en-US" sz="2400" dirty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What is it looking for?</a:t>
              </a:r>
              <a:endParaRPr lang="en-US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endParaRPr>
            </a:p>
            <a:p>
              <a:pPr marL="542925" lvl="1" indent="-180975" algn="just" defTabSz="457200">
                <a:spcBef>
                  <a:spcPct val="20000"/>
                </a:spcBef>
                <a:buFont typeface="Arial" charset="0"/>
                <a:buChar char="•"/>
              </a:pPr>
              <a:endParaRPr lang="en-US" sz="2000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0475" y="1209675"/>
            <a:ext cx="689927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itle 1"/>
          <p:cNvSpPr>
            <a:spLocks noGrp="1"/>
          </p:cNvSpPr>
          <p:nvPr>
            <p:ph type="title"/>
          </p:nvPr>
        </p:nvSpPr>
        <p:spPr bwMode="auto">
          <a:xfrm>
            <a:off x="430213" y="193675"/>
            <a:ext cx="7239000" cy="9144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latin typeface="Helvetica" pitchFamily="34" charset="0"/>
              </a:rPr>
              <a:t>Issue of the electric sector</a:t>
            </a:r>
            <a:br>
              <a:rPr lang="en-US" sz="3100" dirty="0">
                <a:latin typeface="Helvetica" pitchFamily="34" charset="0"/>
              </a:rPr>
            </a:br>
            <a:r>
              <a:rPr lang="en-US" sz="2000" dirty="0">
                <a:latin typeface="Helvetica" pitchFamily="34" charset="0"/>
              </a:rPr>
              <a:t>Supply-demand Balance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FD22D24-2ADE-4AD4-B30A-588982FDCC37}" type="slidenum">
              <a:rPr lang="es-PE">
                <a:solidFill>
                  <a:schemeClr val="tx1">
                    <a:tint val="75000"/>
                  </a:scheme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s-PE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8916" name="TextBox 2"/>
          <p:cNvSpPr txBox="1">
            <a:spLocks noChangeArrowheads="1"/>
          </p:cNvSpPr>
          <p:nvPr/>
        </p:nvSpPr>
        <p:spPr bwMode="auto">
          <a:xfrm>
            <a:off x="1260475" y="5657850"/>
            <a:ext cx="17511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534988" algn="l"/>
              </a:tabLst>
            </a:pPr>
            <a:r>
              <a:rPr lang="en-US" sz="800" i="1" dirty="0">
                <a:latin typeface="Helvetica" pitchFamily="34" charset="0"/>
              </a:rPr>
              <a:t>Source</a:t>
            </a:r>
            <a:r>
              <a:rPr lang="es-PE" sz="800" i="1" dirty="0">
                <a:latin typeface="Helvetica" pitchFamily="34" charset="0"/>
              </a:rPr>
              <a:t>:	2005-2011 COES</a:t>
            </a:r>
          </a:p>
          <a:p>
            <a:pPr>
              <a:tabLst>
                <a:tab pos="534988" algn="l"/>
              </a:tabLst>
            </a:pPr>
            <a:r>
              <a:rPr lang="es-PE" sz="800" i="1" dirty="0">
                <a:latin typeface="Helvetica" pitchFamily="34" charset="0"/>
              </a:rPr>
              <a:t>	2012-2018 ENERSUR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873829" y="1319351"/>
            <a:ext cx="363147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SUPPLY-DEMAND BALANCE (LOW WATER)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 bwMode="auto">
          <a:xfrm>
            <a:off x="430213" y="193675"/>
            <a:ext cx="7239000" cy="9144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latin typeface="Helvetica" pitchFamily="34" charset="0"/>
              </a:rPr>
              <a:t>Issue of the electric sector</a:t>
            </a:r>
            <a:br>
              <a:rPr lang="en-US" sz="4000" dirty="0">
                <a:latin typeface="Helvetica" pitchFamily="34" charset="0"/>
              </a:rPr>
            </a:br>
            <a:r>
              <a:rPr lang="en-US" sz="2000" dirty="0">
                <a:latin typeface="Helvetica" pitchFamily="34" charset="0"/>
              </a:rPr>
              <a:t>Supply-demand balance: zonal imbalance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99542E6-0AF9-4546-A4A9-01E3059C8AD5}" type="slidenum">
              <a:rPr lang="es-PE">
                <a:solidFill>
                  <a:schemeClr val="tx1">
                    <a:tint val="75000"/>
                  </a:scheme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s-PE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273050" y="1039813"/>
            <a:ext cx="5427663" cy="527050"/>
          </a:xfrm>
          <a:prstGeom prst="rect">
            <a:avLst/>
          </a:prstGeom>
        </p:spPr>
        <p:txBody>
          <a:bodyPr/>
          <a:lstStyle/>
          <a:p>
            <a:pPr marL="450850" indent="-273050" fontAlgn="auto">
              <a:spcAft>
                <a:spcPts val="0"/>
              </a:spcAft>
              <a:buSzPct val="100000"/>
              <a:buFont typeface="+mj-lt"/>
              <a:buAutoNum type="romanLcPeriod"/>
              <a:defRPr/>
            </a:pPr>
            <a:r>
              <a:rPr lang="en-US" sz="1600" b="1" dirty="0"/>
              <a:t>Economic growth and electric demand:</a:t>
            </a:r>
          </a:p>
          <a:p>
            <a:pPr marL="273050" indent="-273050" fontAlgn="auto">
              <a:spcAft>
                <a:spcPts val="0"/>
              </a:spcAft>
              <a:buFont typeface="+mj-lt"/>
              <a:buAutoNum type="romanLcPeriod"/>
              <a:defRPr/>
            </a:pPr>
            <a:endParaRPr lang="en-US" sz="1200" dirty="0"/>
          </a:p>
          <a:p>
            <a:pPr marL="355600" indent="-177800" fontAlgn="auto">
              <a:spcAft>
                <a:spcPts val="0"/>
              </a:spcAft>
              <a:buFont typeface="Arial"/>
              <a:buNone/>
              <a:defRPr/>
            </a:pPr>
            <a:endParaRPr lang="en-US" sz="1400" dirty="0"/>
          </a:p>
          <a:p>
            <a:pPr marL="355600" indent="-177800" algn="just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1200" dirty="0"/>
          </a:p>
          <a:p>
            <a:pPr marL="177800" indent="0" algn="just" fontAlgn="auto">
              <a:spcAft>
                <a:spcPts val="0"/>
              </a:spcAft>
              <a:buFont typeface="Arial"/>
              <a:buNone/>
              <a:defRPr/>
            </a:pPr>
            <a:endParaRPr lang="en-US" sz="1200" dirty="0"/>
          </a:p>
          <a:p>
            <a:pPr marL="273050" indent="-273050" fontAlgn="auto">
              <a:spcAft>
                <a:spcPts val="0"/>
              </a:spcAft>
              <a:buFont typeface="+mj-lt"/>
              <a:buAutoNum type="arabicPeriod"/>
              <a:defRPr/>
            </a:pPr>
            <a:endParaRPr lang="en-US" sz="1200" dirty="0"/>
          </a:p>
          <a:p>
            <a:pPr marL="457200" indent="-457200" fontAlgn="auto">
              <a:spcAft>
                <a:spcPts val="0"/>
              </a:spcAft>
              <a:buFont typeface="Arial"/>
              <a:buNone/>
              <a:defRPr/>
            </a:pPr>
            <a:r>
              <a:rPr lang="en-US" sz="1200" dirty="0"/>
              <a:t>	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752842"/>
              </p:ext>
            </p:extLst>
          </p:nvPr>
        </p:nvGraphicFramePr>
        <p:xfrm>
          <a:off x="1447800" y="4173538"/>
          <a:ext cx="6096003" cy="1421704"/>
        </p:xfrm>
        <a:graphic>
          <a:graphicData uri="http://schemas.openxmlformats.org/drawingml/2006/table">
            <a:tbl>
              <a:tblPr/>
              <a:tblGrid>
                <a:gridCol w="1900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9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9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9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93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485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noProof="0" dirty="0">
                          <a:solidFill>
                            <a:srgbClr val="404040"/>
                          </a:solidFill>
                          <a:latin typeface="Calibri"/>
                        </a:rPr>
                        <a:t>Projects / Extensions</a:t>
                      </a:r>
                    </a:p>
                  </a:txBody>
                  <a:tcPr marL="9369" marR="9369" marT="9369" marB="0" anchor="b">
                    <a:lnL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>
                          <a:solidFill>
                            <a:srgbClr val="404040"/>
                          </a:solidFill>
                          <a:latin typeface="Calibri"/>
                        </a:rPr>
                        <a:t>2012</a:t>
                      </a:r>
                    </a:p>
                  </a:txBody>
                  <a:tcPr marL="9369" marR="9369" marT="93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>
                          <a:solidFill>
                            <a:srgbClr val="404040"/>
                          </a:solidFill>
                          <a:latin typeface="Calibri"/>
                        </a:rPr>
                        <a:t>2013</a:t>
                      </a:r>
                    </a:p>
                  </a:txBody>
                  <a:tcPr marL="9369" marR="9369" marT="93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>
                          <a:solidFill>
                            <a:srgbClr val="404040"/>
                          </a:solidFill>
                          <a:latin typeface="Calibri"/>
                        </a:rPr>
                        <a:t>2014</a:t>
                      </a:r>
                    </a:p>
                  </a:txBody>
                  <a:tcPr marL="9369" marR="9369" marT="93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>
                          <a:solidFill>
                            <a:srgbClr val="404040"/>
                          </a:solidFill>
                          <a:latin typeface="Calibri"/>
                        </a:rPr>
                        <a:t>2015</a:t>
                      </a:r>
                    </a:p>
                  </a:txBody>
                  <a:tcPr marL="9369" marR="9369" marT="93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>
                          <a:solidFill>
                            <a:srgbClr val="404040"/>
                          </a:solidFill>
                          <a:latin typeface="Calibri"/>
                        </a:rPr>
                        <a:t>2016</a:t>
                      </a:r>
                    </a:p>
                  </a:txBody>
                  <a:tcPr marL="9369" marR="9369" marT="93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>
                          <a:solidFill>
                            <a:srgbClr val="404040"/>
                          </a:solidFill>
                          <a:latin typeface="Calibri"/>
                        </a:rPr>
                        <a:t>2017</a:t>
                      </a:r>
                    </a:p>
                  </a:txBody>
                  <a:tcPr marL="9369" marR="9369" marT="93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s-PE" sz="1200" b="1" i="0" u="none" strike="noStrike" dirty="0">
                          <a:solidFill>
                            <a:srgbClr val="404040"/>
                          </a:solidFill>
                          <a:latin typeface="Calibri"/>
                        </a:rPr>
                        <a:t>2018</a:t>
                      </a:r>
                    </a:p>
                  </a:txBody>
                  <a:tcPr marL="9369" marR="9369" marT="9369" marB="0" anchor="b">
                    <a:lnL>
                      <a:noFill/>
                    </a:lnL>
                    <a:lnR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852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0" i="0" u="none" strike="noStrike" noProof="0" dirty="0">
                          <a:solidFill>
                            <a:srgbClr val="404040"/>
                          </a:solidFill>
                          <a:latin typeface="Calibri"/>
                        </a:rPr>
                        <a:t>In terms of Power (MW) </a:t>
                      </a:r>
                    </a:p>
                  </a:txBody>
                  <a:tcPr marL="9369" marR="9369" marT="9369" marB="0" anchor="b">
                    <a:lnL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noProof="0" dirty="0">
                          <a:solidFill>
                            <a:srgbClr val="404040"/>
                          </a:solidFill>
                          <a:latin typeface="Calibri"/>
                        </a:rPr>
                        <a:t>Total North</a:t>
                      </a:r>
                      <a:r>
                        <a:rPr lang="en-US" sz="1200" b="1" i="0" u="none" strike="noStrike" baseline="0" noProof="0" dirty="0">
                          <a:solidFill>
                            <a:srgbClr val="404040"/>
                          </a:solidFill>
                          <a:latin typeface="Calibri"/>
                        </a:rPr>
                        <a:t> area</a:t>
                      </a:r>
                      <a:r>
                        <a:rPr lang="en-US" sz="1200" b="1" i="0" u="none" strike="noStrike" noProof="0" dirty="0">
                          <a:solidFill>
                            <a:srgbClr val="40404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9369" marR="9369" marT="9369" marB="0" anchor="ctr">
                    <a:lnL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2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20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2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20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2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44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2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44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2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44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2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69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2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184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noProof="0" dirty="0">
                          <a:solidFill>
                            <a:srgbClr val="404040"/>
                          </a:solidFill>
                          <a:latin typeface="Calibri"/>
                        </a:rPr>
                        <a:t>Total Central area </a:t>
                      </a:r>
                    </a:p>
                  </a:txBody>
                  <a:tcPr marL="9369" marR="9369" marT="9369" marB="0" anchor="ctr">
                    <a:lnL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-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90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216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246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341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446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2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561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i="0" u="none" strike="noStrike" noProof="0" dirty="0">
                          <a:solidFill>
                            <a:srgbClr val="404040"/>
                          </a:solidFill>
                          <a:latin typeface="Calibri"/>
                        </a:rPr>
                        <a:t>Total South area </a:t>
                      </a:r>
                    </a:p>
                  </a:txBody>
                  <a:tcPr marL="9369" marR="9369" marT="9369" marB="0" anchor="ctr">
                    <a:lnL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2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70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2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97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2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272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2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727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2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872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2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932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AR" sz="1200" b="0" i="0" u="none" strike="noStrike" kern="1200" dirty="0">
                          <a:solidFill>
                            <a:srgbClr val="404040"/>
                          </a:solidFill>
                          <a:latin typeface="Calibri"/>
                          <a:ea typeface="+mn-ea"/>
                          <a:cs typeface="+mn-cs"/>
                        </a:rPr>
                        <a:t>932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6E2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10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1638300"/>
            <a:ext cx="5705475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6" name="TextBox 7"/>
          <p:cNvSpPr txBox="1">
            <a:spLocks noChangeArrowheads="1"/>
          </p:cNvSpPr>
          <p:nvPr/>
        </p:nvSpPr>
        <p:spPr bwMode="auto">
          <a:xfrm>
            <a:off x="1643063" y="3859213"/>
            <a:ext cx="157447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534988" algn="l"/>
              </a:tabLst>
            </a:pPr>
            <a:r>
              <a:rPr lang="en-US" sz="800" b="1" i="1" dirty="0">
                <a:latin typeface="Helvetica" pitchFamily="34" charset="0"/>
              </a:rPr>
              <a:t>Source:  OSINERGMIN / INEI</a:t>
            </a:r>
          </a:p>
        </p:txBody>
      </p:sp>
      <p:sp>
        <p:nvSpPr>
          <p:cNvPr id="41007" name="Rectangle 4"/>
          <p:cNvSpPr>
            <a:spLocks noChangeArrowheads="1"/>
          </p:cNvSpPr>
          <p:nvPr/>
        </p:nvSpPr>
        <p:spPr bwMode="auto">
          <a:xfrm>
            <a:off x="1674813" y="5749925"/>
            <a:ext cx="112723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534988" algn="l"/>
              </a:tabLst>
            </a:pPr>
            <a:r>
              <a:rPr lang="en-US" sz="800" b="1" i="1" dirty="0">
                <a:latin typeface="Helvetica" pitchFamily="34" charset="0"/>
              </a:rPr>
              <a:t>Source:  ENERSUR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2560320" y="1672046"/>
            <a:ext cx="385354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Growth of regulated customers and GDP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920C08C-DDBE-4786-BA24-0D72C7A3A60D}" type="slidenum">
              <a:rPr lang="es-PE">
                <a:solidFill>
                  <a:schemeClr val="tx1">
                    <a:tint val="75000"/>
                  </a:scheme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s-PE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43010" name="Title 1"/>
          <p:cNvSpPr>
            <a:spLocks noGrp="1"/>
          </p:cNvSpPr>
          <p:nvPr>
            <p:ph type="title"/>
          </p:nvPr>
        </p:nvSpPr>
        <p:spPr bwMode="auto">
          <a:xfrm>
            <a:off x="510512" y="193675"/>
            <a:ext cx="7239000" cy="91440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latin typeface="Helvetica" pitchFamily="34" charset="0"/>
              </a:rPr>
              <a:t>Issue of the electric sector</a:t>
            </a:r>
            <a:br>
              <a:rPr lang="en-US" dirty="0">
                <a:latin typeface="Helvetica" pitchFamily="34" charset="0"/>
              </a:rPr>
            </a:br>
            <a:r>
              <a:rPr lang="en-US" sz="2000" dirty="0">
                <a:latin typeface="Helvetica" pitchFamily="34" charset="0"/>
              </a:rPr>
              <a:t>Supply-demand balance: zonal imbalance</a:t>
            </a:r>
          </a:p>
        </p:txBody>
      </p:sp>
      <p:sp>
        <p:nvSpPr>
          <p:cNvPr id="43011" name="Rectangle 30"/>
          <p:cNvSpPr>
            <a:spLocks noChangeArrowheads="1"/>
          </p:cNvSpPr>
          <p:nvPr/>
        </p:nvSpPr>
        <p:spPr bwMode="auto">
          <a:xfrm>
            <a:off x="1824038" y="3657600"/>
            <a:ext cx="1785937" cy="192881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latin typeface="Tahoma" pitchFamily="34" charset="0"/>
            </a:endParaRPr>
          </a:p>
        </p:txBody>
      </p:sp>
      <p:grpSp>
        <p:nvGrpSpPr>
          <p:cNvPr id="43012" name="Group 1"/>
          <p:cNvGrpSpPr>
            <a:grpSpLocks/>
          </p:cNvGrpSpPr>
          <p:nvPr/>
        </p:nvGrpSpPr>
        <p:grpSpPr bwMode="auto">
          <a:xfrm>
            <a:off x="515938" y="1292225"/>
            <a:ext cx="2665412" cy="4707618"/>
            <a:chOff x="290288" y="1345724"/>
            <a:chExt cx="2748670" cy="5132847"/>
          </a:xfrm>
        </p:grpSpPr>
        <p:sp>
          <p:nvSpPr>
            <p:cNvPr id="43043" name="TextBox 34"/>
            <p:cNvSpPr txBox="1">
              <a:spLocks noChangeArrowheads="1"/>
            </p:cNvSpPr>
            <p:nvPr/>
          </p:nvSpPr>
          <p:spPr bwMode="auto">
            <a:xfrm>
              <a:off x="290288" y="5203377"/>
              <a:ext cx="2748638" cy="1275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Helvetica" pitchFamily="34" charset="0"/>
                </a:rPr>
                <a:t>South</a:t>
              </a:r>
            </a:p>
            <a:p>
              <a:r>
                <a:rPr lang="en-US" sz="1400" dirty="0">
                  <a:solidFill>
                    <a:srgbClr val="FF0000"/>
                  </a:solidFill>
                  <a:latin typeface="Helvetica" pitchFamily="34" charset="0"/>
                </a:rPr>
                <a:t>Demand:                878 MW</a:t>
              </a:r>
            </a:p>
            <a:p>
              <a:r>
                <a:rPr lang="en-US" sz="1400" dirty="0">
                  <a:solidFill>
                    <a:srgbClr val="FF0000"/>
                  </a:solidFill>
                  <a:latin typeface="Helvetica" pitchFamily="34" charset="0"/>
                </a:rPr>
                <a:t>Efficient supply:       568 MW</a:t>
              </a:r>
            </a:p>
            <a:p>
              <a:r>
                <a:rPr lang="en-US" sz="1400" dirty="0">
                  <a:solidFill>
                    <a:srgbClr val="FF0000"/>
                  </a:solidFill>
                  <a:latin typeface="Helvetica" pitchFamily="34" charset="0"/>
                </a:rPr>
                <a:t>Inefficient supply:    278 MW</a:t>
              </a:r>
            </a:p>
            <a:p>
              <a:r>
                <a:rPr lang="en-US" sz="1400" dirty="0">
                  <a:solidFill>
                    <a:srgbClr val="FF0000"/>
                  </a:solidFill>
                  <a:latin typeface="Helvetica" pitchFamily="34" charset="0"/>
                </a:rPr>
                <a:t>Reserve:                      -4%</a:t>
              </a:r>
            </a:p>
          </p:txBody>
        </p:sp>
        <p:sp>
          <p:nvSpPr>
            <p:cNvPr id="43044" name="TextBox 35"/>
            <p:cNvSpPr txBox="1">
              <a:spLocks noChangeArrowheads="1"/>
            </p:cNvSpPr>
            <p:nvPr/>
          </p:nvSpPr>
          <p:spPr bwMode="auto">
            <a:xfrm>
              <a:off x="290288" y="3944035"/>
              <a:ext cx="2748638" cy="1275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 dirty="0">
                  <a:solidFill>
                    <a:srgbClr val="00B050"/>
                  </a:solidFill>
                  <a:latin typeface="Helvetica" pitchFamily="34" charset="0"/>
                </a:rPr>
                <a:t>Center</a:t>
              </a:r>
            </a:p>
            <a:p>
              <a:r>
                <a:rPr lang="en-US" sz="1400" dirty="0">
                  <a:solidFill>
                    <a:srgbClr val="00B050"/>
                  </a:solidFill>
                  <a:latin typeface="Helvetica" pitchFamily="34" charset="0"/>
                </a:rPr>
                <a:t>Demand:               3289 MW</a:t>
              </a:r>
            </a:p>
            <a:p>
              <a:r>
                <a:rPr lang="en-US" sz="1400" dirty="0">
                  <a:solidFill>
                    <a:srgbClr val="00B050"/>
                  </a:solidFill>
                  <a:latin typeface="Helvetica" pitchFamily="34" charset="0"/>
                </a:rPr>
                <a:t>Efficient supply:      4715 MW</a:t>
              </a:r>
            </a:p>
            <a:p>
              <a:r>
                <a:rPr lang="en-US" sz="1400" dirty="0">
                  <a:solidFill>
                    <a:srgbClr val="00B050"/>
                  </a:solidFill>
                  <a:latin typeface="Helvetica" pitchFamily="34" charset="0"/>
                </a:rPr>
                <a:t>Inefficient supply:       132 MW</a:t>
              </a:r>
            </a:p>
            <a:p>
              <a:r>
                <a:rPr lang="en-US" sz="1400" dirty="0">
                  <a:solidFill>
                    <a:srgbClr val="00B050"/>
                  </a:solidFill>
                  <a:latin typeface="Helvetica" pitchFamily="34" charset="0"/>
                </a:rPr>
                <a:t>Reserve:                     47%</a:t>
              </a:r>
            </a:p>
          </p:txBody>
        </p:sp>
        <p:sp>
          <p:nvSpPr>
            <p:cNvPr id="43045" name="TextBox 36"/>
            <p:cNvSpPr txBox="1">
              <a:spLocks noChangeArrowheads="1"/>
            </p:cNvSpPr>
            <p:nvPr/>
          </p:nvSpPr>
          <p:spPr bwMode="auto">
            <a:xfrm>
              <a:off x="290288" y="2631608"/>
              <a:ext cx="2748638" cy="1275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  <a:latin typeface="Helvetica" pitchFamily="34" charset="0"/>
                </a:rPr>
                <a:t>North</a:t>
              </a:r>
            </a:p>
            <a:p>
              <a:r>
                <a:rPr lang="en-US" sz="1400" dirty="0">
                  <a:solidFill>
                    <a:srgbClr val="0070C0"/>
                  </a:solidFill>
                  <a:latin typeface="Helvetica" pitchFamily="34" charset="0"/>
                </a:rPr>
                <a:t>Demand: 	              794 MW</a:t>
              </a:r>
            </a:p>
            <a:p>
              <a:r>
                <a:rPr lang="en-US" sz="1400" dirty="0">
                  <a:solidFill>
                    <a:srgbClr val="0070C0"/>
                  </a:solidFill>
                  <a:latin typeface="Helvetica" pitchFamily="34" charset="0"/>
                </a:rPr>
                <a:t>Efficient supply:       583 MW</a:t>
              </a:r>
            </a:p>
            <a:p>
              <a:r>
                <a:rPr lang="en-US" sz="1400" dirty="0">
                  <a:solidFill>
                    <a:srgbClr val="0070C0"/>
                  </a:solidFill>
                  <a:latin typeface="Helvetica" pitchFamily="34" charset="0"/>
                </a:rPr>
                <a:t>Inefficient supply:    140 MW</a:t>
              </a:r>
            </a:p>
            <a:p>
              <a:r>
                <a:rPr lang="en-US" sz="1400" dirty="0">
                  <a:solidFill>
                    <a:srgbClr val="0070C0"/>
                  </a:solidFill>
                  <a:latin typeface="Helvetica" pitchFamily="34" charset="0"/>
                </a:rPr>
                <a:t>Reserve:                      -9%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90288" y="1345724"/>
              <a:ext cx="2748670" cy="12751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Total December 2011: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Demand: 	            4,961MW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Efficient supply:    5,866 MW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Inefficient supply</a:t>
              </a:r>
              <a:r>
                <a:rPr lang="en-US" sz="1400" dirty="0">
                  <a:solidFill>
                    <a:schemeClr val="accent2">
                      <a:lumMod val="75000"/>
                    </a:schemeClr>
                  </a:solidFill>
                  <a:latin typeface="+mn-lt"/>
                </a:rPr>
                <a:t>:    </a:t>
              </a:r>
              <a:r>
                <a:rPr lang="en-US" sz="1400" dirty="0">
                  <a:solidFill>
                    <a:srgbClr val="292929"/>
                  </a:solidFill>
                  <a:latin typeface="+mn-lt"/>
                </a:rPr>
                <a:t>550 MW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Reserve: 	                29%</a:t>
              </a:r>
            </a:p>
          </p:txBody>
        </p:sp>
      </p:grpSp>
      <p:sp>
        <p:nvSpPr>
          <p:cNvPr id="43013" name="Rectangle 38"/>
          <p:cNvSpPr>
            <a:spLocks noChangeArrowheads="1"/>
          </p:cNvSpPr>
          <p:nvPr/>
        </p:nvSpPr>
        <p:spPr bwMode="auto">
          <a:xfrm>
            <a:off x="3395663" y="3943350"/>
            <a:ext cx="500062" cy="21431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latin typeface="Tahoma" pitchFamily="34" charset="0"/>
            </a:endParaRPr>
          </a:p>
        </p:txBody>
      </p:sp>
      <p:sp>
        <p:nvSpPr>
          <p:cNvPr id="43014" name="Rectangle 39"/>
          <p:cNvSpPr>
            <a:spLocks noChangeArrowheads="1"/>
          </p:cNvSpPr>
          <p:nvPr/>
        </p:nvSpPr>
        <p:spPr bwMode="auto">
          <a:xfrm>
            <a:off x="3395663" y="3800475"/>
            <a:ext cx="500062" cy="21431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latin typeface="Tahoma" pitchFamily="34" charset="0"/>
            </a:endParaRPr>
          </a:p>
        </p:txBody>
      </p:sp>
      <p:sp>
        <p:nvSpPr>
          <p:cNvPr id="43015" name="Rectangle 40"/>
          <p:cNvSpPr>
            <a:spLocks noChangeArrowheads="1"/>
          </p:cNvSpPr>
          <p:nvPr/>
        </p:nvSpPr>
        <p:spPr bwMode="auto">
          <a:xfrm>
            <a:off x="3181350" y="3657600"/>
            <a:ext cx="500063" cy="214313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latin typeface="Tahoma" pitchFamily="34" charset="0"/>
            </a:endParaRPr>
          </a:p>
        </p:txBody>
      </p:sp>
      <p:sp>
        <p:nvSpPr>
          <p:cNvPr id="43016" name="Rectangle 41"/>
          <p:cNvSpPr>
            <a:spLocks noChangeArrowheads="1"/>
          </p:cNvSpPr>
          <p:nvPr/>
        </p:nvSpPr>
        <p:spPr bwMode="auto">
          <a:xfrm>
            <a:off x="7253288" y="3300413"/>
            <a:ext cx="857250" cy="4286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sz="2400">
              <a:latin typeface="Tahoma" pitchFamily="34" charset="0"/>
            </a:endParaRPr>
          </a:p>
        </p:txBody>
      </p:sp>
      <p:grpSp>
        <p:nvGrpSpPr>
          <p:cNvPr id="43017" name="Group 3"/>
          <p:cNvGrpSpPr>
            <a:grpSpLocks/>
          </p:cNvGrpSpPr>
          <p:nvPr/>
        </p:nvGrpSpPr>
        <p:grpSpPr bwMode="auto">
          <a:xfrm>
            <a:off x="3135313" y="879475"/>
            <a:ext cx="4924425" cy="5394325"/>
            <a:chOff x="3519796" y="953216"/>
            <a:chExt cx="5305146" cy="5320584"/>
          </a:xfrm>
        </p:grpSpPr>
        <p:pic>
          <p:nvPicPr>
            <p:cNvPr id="43025" name="Picture 4"/>
            <p:cNvPicPr>
              <a:picLocks noChangeAspect="1" noChangeArrowheads="1"/>
            </p:cNvPicPr>
            <p:nvPr/>
          </p:nvPicPr>
          <p:blipFill>
            <a:blip r:embed="rId3"/>
            <a:srcRect r="4195"/>
            <a:stretch>
              <a:fillRect/>
            </a:stretch>
          </p:blipFill>
          <p:spPr bwMode="auto">
            <a:xfrm>
              <a:off x="3519796" y="953216"/>
              <a:ext cx="5090832" cy="5210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6" name="Slide Number Placeholder 8"/>
            <p:cNvSpPr txBox="1">
              <a:spLocks/>
            </p:cNvSpPr>
            <p:nvPr/>
          </p:nvSpPr>
          <p:spPr bwMode="auto">
            <a:xfrm>
              <a:off x="7910542" y="5969000"/>
              <a:ext cx="9144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fld id="{B61DAE7E-AD08-4A1C-B4D4-A1E138DD914A}" type="slidenum">
                <a:rPr lang="fr-FR" sz="110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pPr algn="ctr"/>
                <a:t>9</a:t>
              </a:fld>
              <a:endParaRPr lang="fr-FR" sz="110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234674" y="1877037"/>
              <a:ext cx="1999263" cy="1429575"/>
            </a:xfrm>
            <a:prstGeom prst="ellipse">
              <a:avLst/>
            </a:prstGeom>
            <a:noFill/>
            <a:ln w="158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6519547" y="4662594"/>
              <a:ext cx="2000974" cy="1429574"/>
            </a:xfrm>
            <a:prstGeom prst="ellipse">
              <a:avLst/>
            </a:prstGeom>
            <a:noFill/>
            <a:ln w="158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5019671" y="3449099"/>
              <a:ext cx="2000974" cy="1428008"/>
            </a:xfrm>
            <a:prstGeom prst="ellipse">
              <a:avLst/>
            </a:prstGeom>
            <a:noFill/>
            <a:ln w="158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PE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3030" name="Rectangle 56"/>
            <p:cNvSpPr>
              <a:spLocks noChangeArrowheads="1"/>
            </p:cNvSpPr>
            <p:nvPr/>
          </p:nvSpPr>
          <p:spPr bwMode="auto">
            <a:xfrm>
              <a:off x="4591398" y="3591645"/>
              <a:ext cx="500066" cy="21431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Tahoma" pitchFamily="34" charset="0"/>
              </a:endParaRPr>
            </a:p>
          </p:txBody>
        </p:sp>
        <p:sp>
          <p:nvSpPr>
            <p:cNvPr id="43031" name="Rectangle 57"/>
            <p:cNvSpPr>
              <a:spLocks noChangeArrowheads="1"/>
            </p:cNvSpPr>
            <p:nvPr/>
          </p:nvSpPr>
          <p:spPr bwMode="auto">
            <a:xfrm>
              <a:off x="4591398" y="3448769"/>
              <a:ext cx="500066" cy="21431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Tahoma" pitchFamily="34" charset="0"/>
              </a:endParaRPr>
            </a:p>
          </p:txBody>
        </p:sp>
        <p:sp>
          <p:nvSpPr>
            <p:cNvPr id="43032" name="Rectangle 58"/>
            <p:cNvSpPr>
              <a:spLocks noChangeArrowheads="1"/>
            </p:cNvSpPr>
            <p:nvPr/>
          </p:nvSpPr>
          <p:spPr bwMode="auto">
            <a:xfrm>
              <a:off x="4377084" y="3305893"/>
              <a:ext cx="500066" cy="21431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Tahoma" pitchFamily="34" charset="0"/>
              </a:endParaRPr>
            </a:p>
          </p:txBody>
        </p:sp>
        <p:cxnSp>
          <p:nvCxnSpPr>
            <p:cNvPr id="43033" name="Straight Connector 59"/>
            <p:cNvCxnSpPr>
              <a:cxnSpLocks noChangeShapeType="1"/>
            </p:cNvCxnSpPr>
            <p:nvPr/>
          </p:nvCxnSpPr>
          <p:spPr bwMode="auto">
            <a:xfrm>
              <a:off x="5868837" y="4234587"/>
              <a:ext cx="551759" cy="857257"/>
            </a:xfrm>
            <a:prstGeom prst="line">
              <a:avLst/>
            </a:prstGeom>
            <a:noFill/>
            <a:ln w="4445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43034" name="Straight Connector 60"/>
            <p:cNvCxnSpPr>
              <a:cxnSpLocks noChangeShapeType="1"/>
            </p:cNvCxnSpPr>
            <p:nvPr/>
          </p:nvCxnSpPr>
          <p:spPr bwMode="auto">
            <a:xfrm>
              <a:off x="6420596" y="5091845"/>
              <a:ext cx="528256" cy="214314"/>
            </a:xfrm>
            <a:prstGeom prst="line">
              <a:avLst/>
            </a:prstGeom>
            <a:noFill/>
            <a:ln w="44450" algn="ctr">
              <a:solidFill>
                <a:srgbClr val="00B050"/>
              </a:solidFill>
              <a:round/>
              <a:headEnd/>
              <a:tailEnd/>
            </a:ln>
          </p:spPr>
        </p:cxnSp>
        <p:cxnSp>
          <p:nvCxnSpPr>
            <p:cNvPr id="43035" name="Straight Connector 61"/>
            <p:cNvCxnSpPr>
              <a:cxnSpLocks noChangeShapeType="1"/>
            </p:cNvCxnSpPr>
            <p:nvPr/>
          </p:nvCxnSpPr>
          <p:spPr bwMode="auto">
            <a:xfrm>
              <a:off x="6948852" y="5306158"/>
              <a:ext cx="642942" cy="321458"/>
            </a:xfrm>
            <a:prstGeom prst="line">
              <a:avLst/>
            </a:prstGeom>
            <a:noFill/>
            <a:ln w="44450" algn="ctr">
              <a:solidFill>
                <a:srgbClr val="00B050"/>
              </a:solidFill>
              <a:round/>
              <a:headEnd/>
              <a:tailEnd/>
            </a:ln>
          </p:spPr>
        </p:cxnSp>
        <p:sp>
          <p:nvSpPr>
            <p:cNvPr id="43036" name="TextBox 62"/>
            <p:cNvSpPr txBox="1">
              <a:spLocks noChangeArrowheads="1"/>
            </p:cNvSpPr>
            <p:nvPr/>
          </p:nvSpPr>
          <p:spPr bwMode="auto">
            <a:xfrm>
              <a:off x="4805713" y="5167542"/>
              <a:ext cx="1714480" cy="569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B050"/>
                  </a:solidFill>
                  <a:latin typeface="Helvetica" pitchFamily="34" charset="0"/>
                </a:rPr>
                <a:t>TL </a:t>
              </a:r>
              <a:r>
                <a:rPr lang="en-US" sz="1100" b="1" dirty="0" err="1">
                  <a:solidFill>
                    <a:srgbClr val="00B050"/>
                  </a:solidFill>
                  <a:latin typeface="Helvetica" pitchFamily="34" charset="0"/>
                </a:rPr>
                <a:t>Chilca</a:t>
              </a:r>
              <a:r>
                <a:rPr lang="en-US" sz="1100" b="1" dirty="0">
                  <a:solidFill>
                    <a:srgbClr val="00B050"/>
                  </a:solidFill>
                  <a:latin typeface="Helvetica" pitchFamily="34" charset="0"/>
                </a:rPr>
                <a:t>-</a:t>
              </a:r>
              <a:r>
                <a:rPr lang="en-US" sz="1100" b="1" dirty="0" err="1">
                  <a:solidFill>
                    <a:srgbClr val="00B050"/>
                  </a:solidFill>
                  <a:latin typeface="Helvetica" pitchFamily="34" charset="0"/>
                </a:rPr>
                <a:t>Marcona</a:t>
              </a:r>
              <a:r>
                <a:rPr lang="en-US" sz="1100" b="1" dirty="0">
                  <a:solidFill>
                    <a:srgbClr val="00B050"/>
                  </a:solidFill>
                  <a:latin typeface="Helvetica" pitchFamily="34" charset="0"/>
                </a:rPr>
                <a:t>-Montalvo </a:t>
              </a:r>
              <a:r>
                <a:rPr lang="en-US" sz="900" b="1" dirty="0">
                  <a:solidFill>
                    <a:srgbClr val="00B050"/>
                  </a:solidFill>
                  <a:latin typeface="Helvetica" pitchFamily="34" charset="0"/>
                </a:rPr>
                <a:t>600MW</a:t>
              </a:r>
            </a:p>
            <a:p>
              <a:pPr algn="ctr"/>
              <a:r>
                <a:rPr lang="en-US" sz="900" b="1" dirty="0">
                  <a:solidFill>
                    <a:srgbClr val="00B050"/>
                  </a:solidFill>
                  <a:latin typeface="Helvetica" pitchFamily="34" charset="0"/>
                </a:rPr>
                <a:t>COD: 03/2014? </a:t>
              </a:r>
            </a:p>
          </p:txBody>
        </p:sp>
        <p:sp>
          <p:nvSpPr>
            <p:cNvPr id="43037" name="Rectangle 64"/>
            <p:cNvSpPr>
              <a:spLocks noChangeArrowheads="1"/>
            </p:cNvSpPr>
            <p:nvPr/>
          </p:nvSpPr>
          <p:spPr bwMode="auto">
            <a:xfrm>
              <a:off x="7253306" y="2987676"/>
              <a:ext cx="857256" cy="428628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>
                <a:latin typeface="Tahoma" pitchFamily="34" charset="0"/>
              </a:endParaRPr>
            </a:p>
          </p:txBody>
        </p:sp>
        <p:cxnSp>
          <p:nvCxnSpPr>
            <p:cNvPr id="43038" name="Straight Connector 65"/>
            <p:cNvCxnSpPr>
              <a:cxnSpLocks noChangeShapeType="1"/>
            </p:cNvCxnSpPr>
            <p:nvPr/>
          </p:nvCxnSpPr>
          <p:spPr bwMode="auto">
            <a:xfrm>
              <a:off x="5244196" y="3161957"/>
              <a:ext cx="624641" cy="924503"/>
            </a:xfrm>
            <a:prstGeom prst="line">
              <a:avLst/>
            </a:prstGeom>
            <a:noFill/>
            <a:ln w="44450" algn="ctr">
              <a:solidFill>
                <a:srgbClr val="00B050"/>
              </a:solidFill>
              <a:round/>
              <a:headEnd/>
              <a:tailEnd/>
            </a:ln>
          </p:spPr>
        </p:cxnSp>
        <p:sp>
          <p:nvSpPr>
            <p:cNvPr id="43039" name="TextBox 66"/>
            <p:cNvSpPr txBox="1">
              <a:spLocks noChangeArrowheads="1"/>
            </p:cNvSpPr>
            <p:nvPr/>
          </p:nvSpPr>
          <p:spPr bwMode="auto">
            <a:xfrm>
              <a:off x="3725326" y="3387411"/>
              <a:ext cx="1714480" cy="698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00B050"/>
                  </a:solidFill>
                  <a:latin typeface="Helvetica" pitchFamily="34" charset="0"/>
                </a:rPr>
                <a:t>TL </a:t>
              </a:r>
              <a:r>
                <a:rPr lang="en-US" sz="1100" b="1" dirty="0" err="1">
                  <a:solidFill>
                    <a:srgbClr val="00B050"/>
                  </a:solidFill>
                  <a:latin typeface="Helvetica" pitchFamily="34" charset="0"/>
                </a:rPr>
                <a:t>Zapallal</a:t>
              </a:r>
              <a:r>
                <a:rPr lang="en-US" sz="1100" b="1" dirty="0">
                  <a:solidFill>
                    <a:srgbClr val="00B050"/>
                  </a:solidFill>
                  <a:latin typeface="Helvetica" pitchFamily="34" charset="0"/>
                </a:rPr>
                <a:t>-Chimbote-Trujillo </a:t>
              </a:r>
              <a:r>
                <a:rPr lang="en-US" sz="900" b="1" dirty="0">
                  <a:solidFill>
                    <a:srgbClr val="00B050"/>
                  </a:solidFill>
                  <a:latin typeface="Helvetica" pitchFamily="34" charset="0"/>
                </a:rPr>
                <a:t>600MW</a:t>
              </a:r>
            </a:p>
            <a:p>
              <a:pPr algn="ctr"/>
              <a:r>
                <a:rPr lang="en-US" sz="900" b="1" dirty="0">
                  <a:solidFill>
                    <a:srgbClr val="00B050"/>
                  </a:solidFill>
                  <a:latin typeface="Helvetica" pitchFamily="34" charset="0"/>
                </a:rPr>
                <a:t>COD: 12/2012?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619476" y="2310764"/>
              <a:ext cx="1715365" cy="3679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NORTH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440388" y="3818628"/>
              <a:ext cx="1713655" cy="3695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CENTER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654654" y="5000806"/>
              <a:ext cx="1715365" cy="36952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SOUTH</a:t>
              </a:r>
            </a:p>
          </p:txBody>
        </p:sp>
      </p:grp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6610350" y="2998788"/>
            <a:ext cx="22653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 dirty="0" err="1">
                <a:latin typeface="Helvetica" pitchFamily="34" charset="0"/>
              </a:rPr>
              <a:t>Camisea</a:t>
            </a:r>
            <a:r>
              <a:rPr lang="en-US" sz="1100" b="1" dirty="0">
                <a:latin typeface="Helvetica" pitchFamily="34" charset="0"/>
              </a:rPr>
              <a:t> - TGP expansion</a:t>
            </a:r>
          </a:p>
          <a:p>
            <a:pPr algn="ctr"/>
            <a:r>
              <a:rPr lang="en-US" sz="1100" b="1" dirty="0">
                <a:latin typeface="Helvetica" pitchFamily="34" charset="0"/>
              </a:rPr>
              <a:t>COD: 01/2015?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7551738" y="4491038"/>
            <a:ext cx="144938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rgbClr val="FF6600"/>
                </a:solidFill>
                <a:latin typeface="Helvetica" pitchFamily="34" charset="0"/>
              </a:rPr>
              <a:t>Project: Gas to the South: COD?</a:t>
            </a:r>
          </a:p>
        </p:txBody>
      </p:sp>
      <p:cxnSp>
        <p:nvCxnSpPr>
          <p:cNvPr id="74" name="Straight Arrow Connector 73"/>
          <p:cNvCxnSpPr>
            <a:cxnSpLocks noChangeShapeType="1"/>
            <a:endCxn id="69" idx="3"/>
          </p:cNvCxnSpPr>
          <p:nvPr/>
        </p:nvCxnSpPr>
        <p:spPr bwMode="auto">
          <a:xfrm rot="5400000">
            <a:off x="6496844" y="3466306"/>
            <a:ext cx="515938" cy="492125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75" name="Straight Arrow Connector 74"/>
          <p:cNvCxnSpPr>
            <a:cxnSpLocks noChangeShapeType="1"/>
          </p:cNvCxnSpPr>
          <p:nvPr/>
        </p:nvCxnSpPr>
        <p:spPr bwMode="auto">
          <a:xfrm flipH="1" flipV="1">
            <a:off x="6680200" y="4373563"/>
            <a:ext cx="1001713" cy="249237"/>
          </a:xfrm>
          <a:prstGeom prst="straightConnector1">
            <a:avLst/>
          </a:prstGeom>
          <a:noFill/>
          <a:ln w="15875" algn="ctr">
            <a:solidFill>
              <a:srgbClr val="FF6600"/>
            </a:solidFill>
            <a:round/>
            <a:headEnd/>
            <a:tailEnd type="arrow" w="med" len="med"/>
          </a:ln>
        </p:spPr>
      </p:cxn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6518275" y="2324100"/>
            <a:ext cx="2357438" cy="430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 dirty="0">
                <a:solidFill>
                  <a:srgbClr val="FF6600"/>
                </a:solidFill>
                <a:latin typeface="Helvetica" pitchFamily="34" charset="0"/>
              </a:rPr>
              <a:t>Project: NG Transport to the North?</a:t>
            </a:r>
          </a:p>
        </p:txBody>
      </p:sp>
      <p:cxnSp>
        <p:nvCxnSpPr>
          <p:cNvPr id="77" name="Straight Arrow Connector 76"/>
          <p:cNvCxnSpPr>
            <a:cxnSpLocks noChangeShapeType="1"/>
          </p:cNvCxnSpPr>
          <p:nvPr/>
        </p:nvCxnSpPr>
        <p:spPr bwMode="auto">
          <a:xfrm flipH="1">
            <a:off x="5394325" y="2690813"/>
            <a:ext cx="1285875" cy="600075"/>
          </a:xfrm>
          <a:prstGeom prst="straightConnector1">
            <a:avLst/>
          </a:prstGeom>
          <a:noFill/>
          <a:ln w="15875" algn="ctr">
            <a:solidFill>
              <a:srgbClr val="FF6600"/>
            </a:solidFill>
            <a:round/>
            <a:headEnd/>
            <a:tailEnd type="arrow" w="med" len="med"/>
          </a:ln>
        </p:spPr>
      </p:cxnSp>
      <p:sp>
        <p:nvSpPr>
          <p:cNvPr id="43024" name="Rectangle 85"/>
          <p:cNvSpPr>
            <a:spLocks noChangeArrowheads="1"/>
          </p:cNvSpPr>
          <p:nvPr/>
        </p:nvSpPr>
        <p:spPr bwMode="auto">
          <a:xfrm>
            <a:off x="568325" y="5940425"/>
            <a:ext cx="91723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tabLst>
                <a:tab pos="534988" algn="l"/>
              </a:tabLst>
            </a:pPr>
            <a:r>
              <a:rPr lang="en-US" sz="800" b="1" i="1" dirty="0">
                <a:latin typeface="Helvetica" pitchFamily="34" charset="0"/>
              </a:rPr>
              <a:t>Source:  COES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p"/>
      <p:bldP spid="73" grpId="0"/>
      <p:bldP spid="7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d749b4515b75daab8cddf4c6aa62231c4489491"/>
</p:tagLst>
</file>

<file path=ppt/theme/theme1.xml><?xml version="1.0" encoding="utf-8"?>
<a:theme xmlns:a="http://schemas.openxmlformats.org/drawingml/2006/main" name="Presentacion EnerSu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nerSur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13305</TotalTime>
  <Words>984</Words>
  <Application>Microsoft Office PowerPoint</Application>
  <PresentationFormat>Presentación en pantalla (4:3)</PresentationFormat>
  <Paragraphs>217</Paragraphs>
  <Slides>12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Arial</vt:lpstr>
      <vt:lpstr>Arial Narrow</vt:lpstr>
      <vt:lpstr>Calibri</vt:lpstr>
      <vt:lpstr>Helvetica</vt:lpstr>
      <vt:lpstr>Tahoma</vt:lpstr>
      <vt:lpstr>Wingdings</vt:lpstr>
      <vt:lpstr>Presentacion EnerSur</vt:lpstr>
      <vt:lpstr>Custom Design</vt:lpstr>
      <vt:lpstr>Energy day  July 3th, 2012</vt:lpstr>
      <vt:lpstr>TABLE OF CONTENTS</vt:lpstr>
      <vt:lpstr>Enersur: Active projects</vt:lpstr>
      <vt:lpstr>Enersur: Unique position</vt:lpstr>
      <vt:lpstr>TABLE OF CONTENTS</vt:lpstr>
      <vt:lpstr>Issue of the electric sector</vt:lpstr>
      <vt:lpstr>Issue of the electric sector Supply-demand Balance</vt:lpstr>
      <vt:lpstr>Issue of the electric sector Supply-demand balance: zonal imbalance</vt:lpstr>
      <vt:lpstr>Issue of the electric sector Supply-demand balance: zonal imbalance</vt:lpstr>
      <vt:lpstr>Issue of the electric sector Portfolio of generation  </vt:lpstr>
      <vt:lpstr>Issue of the electric sector Gas issue of the electric sector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Luciana Muñoz</cp:lastModifiedBy>
  <cp:revision>863</cp:revision>
  <cp:lastPrinted>2012-02-09T20:14:15Z</cp:lastPrinted>
  <dcterms:created xsi:type="dcterms:W3CDTF">2011-07-23T03:56:57Z</dcterms:created>
  <dcterms:modified xsi:type="dcterms:W3CDTF">2016-06-01T22:36:51Z</dcterms:modified>
</cp:coreProperties>
</file>